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  <p:sldMasterId id="2147483692" r:id="rId3"/>
  </p:sldMasterIdLst>
  <p:notesMasterIdLst>
    <p:notesMasterId r:id="rId23"/>
  </p:notesMasterIdLst>
  <p:handoutMasterIdLst>
    <p:handoutMasterId r:id="rId24"/>
  </p:handoutMasterIdLst>
  <p:sldIdLst>
    <p:sldId id="1611" r:id="rId4"/>
    <p:sldId id="1612" r:id="rId5"/>
    <p:sldId id="1618" r:id="rId6"/>
    <p:sldId id="271" r:id="rId7"/>
    <p:sldId id="278" r:id="rId8"/>
    <p:sldId id="277" r:id="rId9"/>
    <p:sldId id="709" r:id="rId10"/>
    <p:sldId id="287" r:id="rId11"/>
    <p:sldId id="288" r:id="rId12"/>
    <p:sldId id="1619" r:id="rId13"/>
    <p:sldId id="1620" r:id="rId14"/>
    <p:sldId id="1621" r:id="rId15"/>
    <p:sldId id="276" r:id="rId16"/>
    <p:sldId id="1623" r:id="rId17"/>
    <p:sldId id="1622" r:id="rId18"/>
    <p:sldId id="1609" r:id="rId19"/>
    <p:sldId id="1616" r:id="rId20"/>
    <p:sldId id="1596" r:id="rId21"/>
    <p:sldId id="160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007CBC"/>
    <a:srgbClr val="1D8900"/>
    <a:srgbClr val="5A6B86"/>
    <a:srgbClr val="DF3312"/>
    <a:srgbClr val="1E8900"/>
    <a:srgbClr val="F1623E"/>
    <a:srgbClr val="CD2264"/>
    <a:srgbClr val="D86613"/>
    <a:srgbClr val="4D27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3"/>
    <p:restoredTop sz="71875"/>
  </p:normalViewPr>
  <p:slideViewPr>
    <p:cSldViewPr snapToGrid="0" snapToObjects="1">
      <p:cViewPr varScale="1">
        <p:scale>
          <a:sx n="88" d="100"/>
          <a:sy n="88" d="100"/>
        </p:scale>
        <p:origin x="1256" y="176"/>
      </p:cViewPr>
      <p:guideLst>
        <p:guide pos="2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D369C6-73BD-2D4A-888B-2E35273A53B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16E2F4-5AC1-9544-A993-2A0C9B367CF4}">
      <dgm:prSet/>
      <dgm:spPr/>
      <dgm:t>
        <a:bodyPr/>
        <a:lstStyle/>
        <a:p>
          <a:r>
            <a:rPr lang="en-US" dirty="0"/>
            <a:t>Unpatched vulnerabilities</a:t>
          </a:r>
          <a:endParaRPr lang="it-IT" dirty="0"/>
        </a:p>
      </dgm:t>
    </dgm:pt>
    <dgm:pt modelId="{B9841DE5-689A-7546-93BE-B705ADC2DD67}" type="parTrans" cxnId="{D0D73496-F336-0545-9BF4-E3AB401EA7E6}">
      <dgm:prSet/>
      <dgm:spPr/>
      <dgm:t>
        <a:bodyPr/>
        <a:lstStyle/>
        <a:p>
          <a:endParaRPr lang="en-US"/>
        </a:p>
      </dgm:t>
    </dgm:pt>
    <dgm:pt modelId="{0BE66703-24BB-4F4E-858B-72D2BC3C0A1A}" type="sibTrans" cxnId="{D0D73496-F336-0545-9BF4-E3AB401EA7E6}">
      <dgm:prSet/>
      <dgm:spPr/>
      <dgm:t>
        <a:bodyPr/>
        <a:lstStyle/>
        <a:p>
          <a:endParaRPr lang="en-US"/>
        </a:p>
      </dgm:t>
    </dgm:pt>
    <dgm:pt modelId="{6277D29F-D595-564C-A4AB-8FA586C8A49A}">
      <dgm:prSet/>
      <dgm:spPr/>
      <dgm:t>
        <a:bodyPr/>
        <a:lstStyle/>
        <a:p>
          <a:r>
            <a:rPr lang="en-US" dirty="0"/>
            <a:t>Security misconfigurations</a:t>
          </a:r>
          <a:endParaRPr lang="it-IT" dirty="0"/>
        </a:p>
      </dgm:t>
    </dgm:pt>
    <dgm:pt modelId="{E8BCD984-ACA9-284B-9A66-71C7E88EE3ED}" type="parTrans" cxnId="{3DC27F52-482D-7E49-80C2-6A9BA7A39C8E}">
      <dgm:prSet/>
      <dgm:spPr/>
      <dgm:t>
        <a:bodyPr/>
        <a:lstStyle/>
        <a:p>
          <a:endParaRPr lang="en-US"/>
        </a:p>
      </dgm:t>
    </dgm:pt>
    <dgm:pt modelId="{7957986F-5901-AA4E-ADC2-A42059D3B3DD}" type="sibTrans" cxnId="{3DC27F52-482D-7E49-80C2-6A9BA7A39C8E}">
      <dgm:prSet/>
      <dgm:spPr/>
      <dgm:t>
        <a:bodyPr/>
        <a:lstStyle/>
        <a:p>
          <a:endParaRPr lang="en-US"/>
        </a:p>
      </dgm:t>
    </dgm:pt>
    <dgm:pt modelId="{B08006D6-432F-2447-A0A1-05EC4D537508}">
      <dgm:prSet/>
      <dgm:spPr/>
      <dgm:t>
        <a:bodyPr/>
        <a:lstStyle/>
        <a:p>
          <a:pPr>
            <a:buNone/>
          </a:pPr>
          <a:r>
            <a:rPr lang="en-US" dirty="0"/>
            <a:t>Weak, leaked, stolen passwords</a:t>
          </a:r>
          <a:endParaRPr lang="it-IT" dirty="0"/>
        </a:p>
      </dgm:t>
    </dgm:pt>
    <dgm:pt modelId="{52ECDAAA-34B5-8445-ADF5-38F0F081BB3E}" type="parTrans" cxnId="{6698173E-6270-9549-BEE9-045C5493C905}">
      <dgm:prSet/>
      <dgm:spPr/>
      <dgm:t>
        <a:bodyPr/>
        <a:lstStyle/>
        <a:p>
          <a:endParaRPr lang="en-US"/>
        </a:p>
      </dgm:t>
    </dgm:pt>
    <dgm:pt modelId="{C2A1CE64-5E01-9F4F-A077-E5C46D459CE9}" type="sibTrans" cxnId="{6698173E-6270-9549-BEE9-045C5493C905}">
      <dgm:prSet/>
      <dgm:spPr/>
      <dgm:t>
        <a:bodyPr/>
        <a:lstStyle/>
        <a:p>
          <a:endParaRPr lang="en-US"/>
        </a:p>
      </dgm:t>
    </dgm:pt>
    <dgm:pt modelId="{4E4DACA1-94A0-8147-AB95-C22817DB8417}">
      <dgm:prSet/>
      <dgm:spPr/>
      <dgm:t>
        <a:bodyPr/>
        <a:lstStyle/>
        <a:p>
          <a:pPr>
            <a:buNone/>
          </a:pPr>
          <a:r>
            <a:rPr lang="en-US" dirty="0"/>
            <a:t>Social engineering</a:t>
          </a:r>
          <a:endParaRPr lang="it-IT" dirty="0"/>
        </a:p>
      </dgm:t>
    </dgm:pt>
    <dgm:pt modelId="{41EB3C59-0CF4-074B-B70C-E896DE4B6180}" type="parTrans" cxnId="{AB054EEC-FAAD-5743-AD0D-C9BD9EED418E}">
      <dgm:prSet/>
      <dgm:spPr/>
      <dgm:t>
        <a:bodyPr/>
        <a:lstStyle/>
        <a:p>
          <a:endParaRPr lang="en-US"/>
        </a:p>
      </dgm:t>
    </dgm:pt>
    <dgm:pt modelId="{E3A2CEFB-DFBB-0642-B94E-835932E1F3E7}" type="sibTrans" cxnId="{AB054EEC-FAAD-5743-AD0D-C9BD9EED418E}">
      <dgm:prSet/>
      <dgm:spPr/>
      <dgm:t>
        <a:bodyPr/>
        <a:lstStyle/>
        <a:p>
          <a:endParaRPr lang="en-US"/>
        </a:p>
      </dgm:t>
    </dgm:pt>
    <dgm:pt modelId="{F585FC56-00A1-6B4F-8465-53893FC49C81}">
      <dgm:prSet/>
      <dgm:spPr/>
      <dgm:t>
        <a:bodyPr/>
        <a:lstStyle/>
        <a:p>
          <a:pPr>
            <a:buNone/>
          </a:pPr>
          <a:r>
            <a:rPr lang="en-US" dirty="0"/>
            <a:t>Insider threat</a:t>
          </a:r>
          <a:endParaRPr lang="it-IT" dirty="0"/>
        </a:p>
      </dgm:t>
    </dgm:pt>
    <dgm:pt modelId="{ACC2DA42-FF89-0648-B532-40AA255FF371}" type="parTrans" cxnId="{704313AE-A1F6-5046-97EB-389F8860A913}">
      <dgm:prSet/>
      <dgm:spPr/>
      <dgm:t>
        <a:bodyPr/>
        <a:lstStyle/>
        <a:p>
          <a:endParaRPr lang="en-US"/>
        </a:p>
      </dgm:t>
    </dgm:pt>
    <dgm:pt modelId="{32C58147-28F1-5248-82C6-D9FC5E5365AF}" type="sibTrans" cxnId="{704313AE-A1F6-5046-97EB-389F8860A913}">
      <dgm:prSet/>
      <dgm:spPr/>
      <dgm:t>
        <a:bodyPr/>
        <a:lstStyle/>
        <a:p>
          <a:endParaRPr lang="en-US"/>
        </a:p>
      </dgm:t>
    </dgm:pt>
    <dgm:pt modelId="{8A7ED9E1-9BD2-6941-A3EC-90DB66D82485}" type="pres">
      <dgm:prSet presAssocID="{7FD369C6-73BD-2D4A-888B-2E35273A53B3}" presName="Name0" presStyleCnt="0">
        <dgm:presLayoutVars>
          <dgm:dir/>
          <dgm:animLvl val="lvl"/>
          <dgm:resizeHandles val="exact"/>
        </dgm:presLayoutVars>
      </dgm:prSet>
      <dgm:spPr/>
    </dgm:pt>
    <dgm:pt modelId="{0CDB6A39-EFA7-0643-A89E-367FFD859F2A}" type="pres">
      <dgm:prSet presAssocID="{CF16E2F4-5AC1-9544-A993-2A0C9B367CF4}" presName="composite" presStyleCnt="0"/>
      <dgm:spPr/>
    </dgm:pt>
    <dgm:pt modelId="{F8A2973F-3AAE-2945-BFA7-898602C112B0}" type="pres">
      <dgm:prSet presAssocID="{CF16E2F4-5AC1-9544-A993-2A0C9B367CF4}" presName="parTx" presStyleLbl="alignNode1" presStyleIdx="0" presStyleCnt="5" custLinFactY="-11627" custLinFactNeighborX="-261" custLinFactNeighborY="-100000">
        <dgm:presLayoutVars>
          <dgm:chMax val="0"/>
          <dgm:chPref val="0"/>
          <dgm:bulletEnabled val="1"/>
        </dgm:presLayoutVars>
      </dgm:prSet>
      <dgm:spPr/>
    </dgm:pt>
    <dgm:pt modelId="{89748376-246E-C04E-A106-5E780C661862}" type="pres">
      <dgm:prSet presAssocID="{CF16E2F4-5AC1-9544-A993-2A0C9B367CF4}" presName="desTx" presStyleLbl="alignAccFollowNode1" presStyleIdx="0" presStyleCnt="5" custScaleY="393782" custLinFactNeighborY="66082">
        <dgm:presLayoutVars>
          <dgm:bulletEnabled val="1"/>
        </dgm:presLayoutVars>
      </dgm:prSet>
      <dgm:spPr/>
    </dgm:pt>
    <dgm:pt modelId="{0FDF8E53-A7A8-0148-9C51-899B29D3E731}" type="pres">
      <dgm:prSet presAssocID="{0BE66703-24BB-4F4E-858B-72D2BC3C0A1A}" presName="space" presStyleCnt="0"/>
      <dgm:spPr/>
    </dgm:pt>
    <dgm:pt modelId="{7A58C982-3D76-634F-B7D5-AF06DB55B0CE}" type="pres">
      <dgm:prSet presAssocID="{6277D29F-D595-564C-A4AB-8FA586C8A49A}" presName="composite" presStyleCnt="0"/>
      <dgm:spPr/>
    </dgm:pt>
    <dgm:pt modelId="{2C088116-13EC-0141-8FDD-A683B6C337CF}" type="pres">
      <dgm:prSet presAssocID="{6277D29F-D595-564C-A4AB-8FA586C8A49A}" presName="parTx" presStyleLbl="alignNode1" presStyleIdx="1" presStyleCnt="5" custLinFactY="-18967" custLinFactNeighborX="-487" custLinFactNeighborY="-100000">
        <dgm:presLayoutVars>
          <dgm:chMax val="0"/>
          <dgm:chPref val="0"/>
          <dgm:bulletEnabled val="1"/>
        </dgm:presLayoutVars>
      </dgm:prSet>
      <dgm:spPr/>
    </dgm:pt>
    <dgm:pt modelId="{06384E0A-65E3-7549-BEB2-66DA18DAD391}" type="pres">
      <dgm:prSet presAssocID="{6277D29F-D595-564C-A4AB-8FA586C8A49A}" presName="desTx" presStyleLbl="alignAccFollowNode1" presStyleIdx="1" presStyleCnt="5" custScaleX="100001" custScaleY="382848" custLinFactNeighborX="-487" custLinFactNeighborY="56826">
        <dgm:presLayoutVars>
          <dgm:bulletEnabled val="1"/>
        </dgm:presLayoutVars>
      </dgm:prSet>
      <dgm:spPr/>
    </dgm:pt>
    <dgm:pt modelId="{BC9B4FAB-7D05-3F4A-9796-68817DDE35BA}" type="pres">
      <dgm:prSet presAssocID="{7957986F-5901-AA4E-ADC2-A42059D3B3DD}" presName="space" presStyleCnt="0"/>
      <dgm:spPr/>
    </dgm:pt>
    <dgm:pt modelId="{72B6280C-3F82-014A-910C-2DC594240EFD}" type="pres">
      <dgm:prSet presAssocID="{B08006D6-432F-2447-A0A1-05EC4D537508}" presName="composite" presStyleCnt="0"/>
      <dgm:spPr/>
    </dgm:pt>
    <dgm:pt modelId="{DBB0CFCD-75D0-9F45-B51F-9AC7DAE9A0C8}" type="pres">
      <dgm:prSet presAssocID="{B08006D6-432F-2447-A0A1-05EC4D537508}" presName="parTx" presStyleLbl="alignNode1" presStyleIdx="2" presStyleCnt="5" custLinFactY="-16502" custLinFactNeighborX="318" custLinFactNeighborY="-100000">
        <dgm:presLayoutVars>
          <dgm:chMax val="0"/>
          <dgm:chPref val="0"/>
          <dgm:bulletEnabled val="1"/>
        </dgm:presLayoutVars>
      </dgm:prSet>
      <dgm:spPr/>
    </dgm:pt>
    <dgm:pt modelId="{1A6A0B78-EB65-1247-A5B9-3C56F243027E}" type="pres">
      <dgm:prSet presAssocID="{B08006D6-432F-2447-A0A1-05EC4D537508}" presName="desTx" presStyleLbl="alignAccFollowNode1" presStyleIdx="2" presStyleCnt="5" custScaleY="390929" custLinFactNeighborX="318" custLinFactNeighborY="77100">
        <dgm:presLayoutVars>
          <dgm:bulletEnabled val="1"/>
        </dgm:presLayoutVars>
      </dgm:prSet>
      <dgm:spPr/>
    </dgm:pt>
    <dgm:pt modelId="{691A99A1-9D95-AE4F-80DA-5325E3E5AAA2}" type="pres">
      <dgm:prSet presAssocID="{C2A1CE64-5E01-9F4F-A077-E5C46D459CE9}" presName="space" presStyleCnt="0"/>
      <dgm:spPr/>
    </dgm:pt>
    <dgm:pt modelId="{F9A86C16-FED1-6B48-A398-0A19E25A2E46}" type="pres">
      <dgm:prSet presAssocID="{4E4DACA1-94A0-8147-AB95-C22817DB8417}" presName="composite" presStyleCnt="0"/>
      <dgm:spPr/>
    </dgm:pt>
    <dgm:pt modelId="{AC202D04-6E60-254D-8EEB-0B13EED4ADC4}" type="pres">
      <dgm:prSet presAssocID="{4E4DACA1-94A0-8147-AB95-C22817DB8417}" presName="parTx" presStyleLbl="alignNode1" presStyleIdx="3" presStyleCnt="5" custLinFactY="-16503" custLinFactNeighborX="-866" custLinFactNeighborY="-100000">
        <dgm:presLayoutVars>
          <dgm:chMax val="0"/>
          <dgm:chPref val="0"/>
          <dgm:bulletEnabled val="1"/>
        </dgm:presLayoutVars>
      </dgm:prSet>
      <dgm:spPr/>
    </dgm:pt>
    <dgm:pt modelId="{2D130D39-45C6-EC46-B229-40B2925DB8C1}" type="pres">
      <dgm:prSet presAssocID="{4E4DACA1-94A0-8147-AB95-C22817DB8417}" presName="desTx" presStyleLbl="alignAccFollowNode1" presStyleIdx="3" presStyleCnt="5" custScaleX="97654" custScaleY="393686" custLinFactNeighborX="-866" custLinFactNeighborY="66130">
        <dgm:presLayoutVars>
          <dgm:bulletEnabled val="1"/>
        </dgm:presLayoutVars>
      </dgm:prSet>
      <dgm:spPr/>
    </dgm:pt>
    <dgm:pt modelId="{C3C14E7C-180B-9045-97F1-E995288CE3AD}" type="pres">
      <dgm:prSet presAssocID="{E3A2CEFB-DFBB-0642-B94E-835932E1F3E7}" presName="space" presStyleCnt="0"/>
      <dgm:spPr/>
    </dgm:pt>
    <dgm:pt modelId="{C7D12044-6EB8-874F-8F6E-943BE9C4D154}" type="pres">
      <dgm:prSet presAssocID="{F585FC56-00A1-6B4F-8465-53893FC49C81}" presName="composite" presStyleCnt="0"/>
      <dgm:spPr/>
    </dgm:pt>
    <dgm:pt modelId="{A16F8B3D-2772-A745-9F0E-BE5390207DC8}" type="pres">
      <dgm:prSet presAssocID="{F585FC56-00A1-6B4F-8465-53893FC49C81}" presName="parTx" presStyleLbl="alignNode1" presStyleIdx="4" presStyleCnt="5" custLinFactY="-16626" custLinFactNeighborX="-6922" custLinFactNeighborY="-100000">
        <dgm:presLayoutVars>
          <dgm:chMax val="0"/>
          <dgm:chPref val="0"/>
          <dgm:bulletEnabled val="1"/>
        </dgm:presLayoutVars>
      </dgm:prSet>
      <dgm:spPr/>
    </dgm:pt>
    <dgm:pt modelId="{A4260008-B2B6-5A4E-BFC7-1DD01152A6BA}" type="pres">
      <dgm:prSet presAssocID="{F585FC56-00A1-6B4F-8465-53893FC49C81}" presName="desTx" presStyleLbl="alignAccFollowNode1" presStyleIdx="4" presStyleCnt="5" custScaleX="102171" custScaleY="383452" custLinFactNeighborX="-6886" custLinFactNeighborY="66558">
        <dgm:presLayoutVars>
          <dgm:bulletEnabled val="1"/>
        </dgm:presLayoutVars>
      </dgm:prSet>
      <dgm:spPr/>
    </dgm:pt>
  </dgm:ptLst>
  <dgm:cxnLst>
    <dgm:cxn modelId="{407ADA24-5617-F745-8EC8-DF7EE5D4B062}" type="presOf" srcId="{F585FC56-00A1-6B4F-8465-53893FC49C81}" destId="{A16F8B3D-2772-A745-9F0E-BE5390207DC8}" srcOrd="0" destOrd="0" presId="urn:microsoft.com/office/officeart/2005/8/layout/hList1"/>
    <dgm:cxn modelId="{61158131-AF58-A54A-9AAF-EAE6ABD3CDAF}" type="presOf" srcId="{4E4DACA1-94A0-8147-AB95-C22817DB8417}" destId="{AC202D04-6E60-254D-8EEB-0B13EED4ADC4}" srcOrd="0" destOrd="0" presId="urn:microsoft.com/office/officeart/2005/8/layout/hList1"/>
    <dgm:cxn modelId="{CBDE103D-0A3A-0F40-84DF-C14579AF7F73}" type="presOf" srcId="{B08006D6-432F-2447-A0A1-05EC4D537508}" destId="{DBB0CFCD-75D0-9F45-B51F-9AC7DAE9A0C8}" srcOrd="0" destOrd="0" presId="urn:microsoft.com/office/officeart/2005/8/layout/hList1"/>
    <dgm:cxn modelId="{6698173E-6270-9549-BEE9-045C5493C905}" srcId="{7FD369C6-73BD-2D4A-888B-2E35273A53B3}" destId="{B08006D6-432F-2447-A0A1-05EC4D537508}" srcOrd="2" destOrd="0" parTransId="{52ECDAAA-34B5-8445-ADF5-38F0F081BB3E}" sibTransId="{C2A1CE64-5E01-9F4F-A077-E5C46D459CE9}"/>
    <dgm:cxn modelId="{829A1040-7C51-F54A-B350-DBDEB22B5200}" type="presOf" srcId="{7FD369C6-73BD-2D4A-888B-2E35273A53B3}" destId="{8A7ED9E1-9BD2-6941-A3EC-90DB66D82485}" srcOrd="0" destOrd="0" presId="urn:microsoft.com/office/officeart/2005/8/layout/hList1"/>
    <dgm:cxn modelId="{3DC27F52-482D-7E49-80C2-6A9BA7A39C8E}" srcId="{7FD369C6-73BD-2D4A-888B-2E35273A53B3}" destId="{6277D29F-D595-564C-A4AB-8FA586C8A49A}" srcOrd="1" destOrd="0" parTransId="{E8BCD984-ACA9-284B-9A66-71C7E88EE3ED}" sibTransId="{7957986F-5901-AA4E-ADC2-A42059D3B3DD}"/>
    <dgm:cxn modelId="{EAE0976E-7EDB-5D47-91D5-21DF1E93C279}" type="presOf" srcId="{6277D29F-D595-564C-A4AB-8FA586C8A49A}" destId="{2C088116-13EC-0141-8FDD-A683B6C337CF}" srcOrd="0" destOrd="0" presId="urn:microsoft.com/office/officeart/2005/8/layout/hList1"/>
    <dgm:cxn modelId="{D0D73496-F336-0545-9BF4-E3AB401EA7E6}" srcId="{7FD369C6-73BD-2D4A-888B-2E35273A53B3}" destId="{CF16E2F4-5AC1-9544-A993-2A0C9B367CF4}" srcOrd="0" destOrd="0" parTransId="{B9841DE5-689A-7546-93BE-B705ADC2DD67}" sibTransId="{0BE66703-24BB-4F4E-858B-72D2BC3C0A1A}"/>
    <dgm:cxn modelId="{4872479D-7C9B-F449-A085-20EF6F00F197}" type="presOf" srcId="{CF16E2F4-5AC1-9544-A993-2A0C9B367CF4}" destId="{F8A2973F-3AAE-2945-BFA7-898602C112B0}" srcOrd="0" destOrd="0" presId="urn:microsoft.com/office/officeart/2005/8/layout/hList1"/>
    <dgm:cxn modelId="{704313AE-A1F6-5046-97EB-389F8860A913}" srcId="{7FD369C6-73BD-2D4A-888B-2E35273A53B3}" destId="{F585FC56-00A1-6B4F-8465-53893FC49C81}" srcOrd="4" destOrd="0" parTransId="{ACC2DA42-FF89-0648-B532-40AA255FF371}" sibTransId="{32C58147-28F1-5248-82C6-D9FC5E5365AF}"/>
    <dgm:cxn modelId="{AB054EEC-FAAD-5743-AD0D-C9BD9EED418E}" srcId="{7FD369C6-73BD-2D4A-888B-2E35273A53B3}" destId="{4E4DACA1-94A0-8147-AB95-C22817DB8417}" srcOrd="3" destOrd="0" parTransId="{41EB3C59-0CF4-074B-B70C-E896DE4B6180}" sibTransId="{E3A2CEFB-DFBB-0642-B94E-835932E1F3E7}"/>
    <dgm:cxn modelId="{7D2B6E89-8911-B94D-A12D-CEBBD8514075}" type="presParOf" srcId="{8A7ED9E1-9BD2-6941-A3EC-90DB66D82485}" destId="{0CDB6A39-EFA7-0643-A89E-367FFD859F2A}" srcOrd="0" destOrd="0" presId="urn:microsoft.com/office/officeart/2005/8/layout/hList1"/>
    <dgm:cxn modelId="{C2C7FD91-2F6F-0649-86E6-02F488664640}" type="presParOf" srcId="{0CDB6A39-EFA7-0643-A89E-367FFD859F2A}" destId="{F8A2973F-3AAE-2945-BFA7-898602C112B0}" srcOrd="0" destOrd="0" presId="urn:microsoft.com/office/officeart/2005/8/layout/hList1"/>
    <dgm:cxn modelId="{407F2289-CCD4-B946-9DFD-4F4DF8B84330}" type="presParOf" srcId="{0CDB6A39-EFA7-0643-A89E-367FFD859F2A}" destId="{89748376-246E-C04E-A106-5E780C661862}" srcOrd="1" destOrd="0" presId="urn:microsoft.com/office/officeart/2005/8/layout/hList1"/>
    <dgm:cxn modelId="{F9FF1A0A-983C-E644-84A7-7946D387EF7E}" type="presParOf" srcId="{8A7ED9E1-9BD2-6941-A3EC-90DB66D82485}" destId="{0FDF8E53-A7A8-0148-9C51-899B29D3E731}" srcOrd="1" destOrd="0" presId="urn:microsoft.com/office/officeart/2005/8/layout/hList1"/>
    <dgm:cxn modelId="{8A426207-6785-D248-9760-2964246B10AF}" type="presParOf" srcId="{8A7ED9E1-9BD2-6941-A3EC-90DB66D82485}" destId="{7A58C982-3D76-634F-B7D5-AF06DB55B0CE}" srcOrd="2" destOrd="0" presId="urn:microsoft.com/office/officeart/2005/8/layout/hList1"/>
    <dgm:cxn modelId="{B315DFD7-663A-F246-8248-CB8E1DA75DFC}" type="presParOf" srcId="{7A58C982-3D76-634F-B7D5-AF06DB55B0CE}" destId="{2C088116-13EC-0141-8FDD-A683B6C337CF}" srcOrd="0" destOrd="0" presId="urn:microsoft.com/office/officeart/2005/8/layout/hList1"/>
    <dgm:cxn modelId="{8C45C1C1-832D-C442-B587-8BB898A0E5E5}" type="presParOf" srcId="{7A58C982-3D76-634F-B7D5-AF06DB55B0CE}" destId="{06384E0A-65E3-7549-BEB2-66DA18DAD391}" srcOrd="1" destOrd="0" presId="urn:microsoft.com/office/officeart/2005/8/layout/hList1"/>
    <dgm:cxn modelId="{58A70AED-3203-3C40-BA57-F5E190A222E6}" type="presParOf" srcId="{8A7ED9E1-9BD2-6941-A3EC-90DB66D82485}" destId="{BC9B4FAB-7D05-3F4A-9796-68817DDE35BA}" srcOrd="3" destOrd="0" presId="urn:microsoft.com/office/officeart/2005/8/layout/hList1"/>
    <dgm:cxn modelId="{6904093C-59B3-204C-AAE0-D425666E3189}" type="presParOf" srcId="{8A7ED9E1-9BD2-6941-A3EC-90DB66D82485}" destId="{72B6280C-3F82-014A-910C-2DC594240EFD}" srcOrd="4" destOrd="0" presId="urn:microsoft.com/office/officeart/2005/8/layout/hList1"/>
    <dgm:cxn modelId="{E5C21110-4C59-DC4D-85B0-B7BBC886E50C}" type="presParOf" srcId="{72B6280C-3F82-014A-910C-2DC594240EFD}" destId="{DBB0CFCD-75D0-9F45-B51F-9AC7DAE9A0C8}" srcOrd="0" destOrd="0" presId="urn:microsoft.com/office/officeart/2005/8/layout/hList1"/>
    <dgm:cxn modelId="{BF668A1F-74F8-7446-8CF5-168FB57293DD}" type="presParOf" srcId="{72B6280C-3F82-014A-910C-2DC594240EFD}" destId="{1A6A0B78-EB65-1247-A5B9-3C56F243027E}" srcOrd="1" destOrd="0" presId="urn:microsoft.com/office/officeart/2005/8/layout/hList1"/>
    <dgm:cxn modelId="{2C3E065D-A018-1D47-BA8D-8CC5AC8ED2C7}" type="presParOf" srcId="{8A7ED9E1-9BD2-6941-A3EC-90DB66D82485}" destId="{691A99A1-9D95-AE4F-80DA-5325E3E5AAA2}" srcOrd="5" destOrd="0" presId="urn:microsoft.com/office/officeart/2005/8/layout/hList1"/>
    <dgm:cxn modelId="{298405E9-A089-BE46-967F-81FA557A23C7}" type="presParOf" srcId="{8A7ED9E1-9BD2-6941-A3EC-90DB66D82485}" destId="{F9A86C16-FED1-6B48-A398-0A19E25A2E46}" srcOrd="6" destOrd="0" presId="urn:microsoft.com/office/officeart/2005/8/layout/hList1"/>
    <dgm:cxn modelId="{C6925DA4-B422-9F4D-87CD-D4AC9F78EE79}" type="presParOf" srcId="{F9A86C16-FED1-6B48-A398-0A19E25A2E46}" destId="{AC202D04-6E60-254D-8EEB-0B13EED4ADC4}" srcOrd="0" destOrd="0" presId="urn:microsoft.com/office/officeart/2005/8/layout/hList1"/>
    <dgm:cxn modelId="{A8277E64-ED3B-B749-8FCD-88124856FD60}" type="presParOf" srcId="{F9A86C16-FED1-6B48-A398-0A19E25A2E46}" destId="{2D130D39-45C6-EC46-B229-40B2925DB8C1}" srcOrd="1" destOrd="0" presId="urn:microsoft.com/office/officeart/2005/8/layout/hList1"/>
    <dgm:cxn modelId="{36691EDC-4CC1-1342-B6E1-18027F1F9A1B}" type="presParOf" srcId="{8A7ED9E1-9BD2-6941-A3EC-90DB66D82485}" destId="{C3C14E7C-180B-9045-97F1-E995288CE3AD}" srcOrd="7" destOrd="0" presId="urn:microsoft.com/office/officeart/2005/8/layout/hList1"/>
    <dgm:cxn modelId="{C2A56240-E481-1047-A055-F693F8EE3307}" type="presParOf" srcId="{8A7ED9E1-9BD2-6941-A3EC-90DB66D82485}" destId="{C7D12044-6EB8-874F-8F6E-943BE9C4D154}" srcOrd="8" destOrd="0" presId="urn:microsoft.com/office/officeart/2005/8/layout/hList1"/>
    <dgm:cxn modelId="{B6B15279-DDBB-F04E-9C30-200EA7515BE2}" type="presParOf" srcId="{C7D12044-6EB8-874F-8F6E-943BE9C4D154}" destId="{A16F8B3D-2772-A745-9F0E-BE5390207DC8}" srcOrd="0" destOrd="0" presId="urn:microsoft.com/office/officeart/2005/8/layout/hList1"/>
    <dgm:cxn modelId="{7710D3BB-68BA-6241-B3FF-AB803612BE5C}" type="presParOf" srcId="{C7D12044-6EB8-874F-8F6E-943BE9C4D154}" destId="{A4260008-B2B6-5A4E-BFC7-1DD01152A6BA}" srcOrd="1" destOrd="0" presId="urn:microsoft.com/office/officeart/2005/8/layout/h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2973F-3AAE-2945-BFA7-898602C112B0}">
      <dsp:nvSpPr>
        <dsp:cNvPr id="0" name=""/>
        <dsp:cNvSpPr/>
      </dsp:nvSpPr>
      <dsp:spPr>
        <a:xfrm>
          <a:off x="1087" y="345838"/>
          <a:ext cx="2061791" cy="6236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Unpatched vulnerabilities</a:t>
          </a:r>
          <a:endParaRPr lang="it-IT" sz="1800" kern="1200" dirty="0"/>
        </a:p>
      </dsp:txBody>
      <dsp:txXfrm>
        <a:off x="1087" y="345838"/>
        <a:ext cx="2061791" cy="623696"/>
      </dsp:txXfrm>
    </dsp:sp>
    <dsp:sp modelId="{89748376-246E-C04E-A106-5E780C661862}">
      <dsp:nvSpPr>
        <dsp:cNvPr id="0" name=""/>
        <dsp:cNvSpPr/>
      </dsp:nvSpPr>
      <dsp:spPr>
        <a:xfrm>
          <a:off x="6468" y="1008974"/>
          <a:ext cx="2061791" cy="31130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088116-13EC-0141-8FDD-A683B6C337CF}">
      <dsp:nvSpPr>
        <dsp:cNvPr id="0" name=""/>
        <dsp:cNvSpPr/>
      </dsp:nvSpPr>
      <dsp:spPr>
        <a:xfrm>
          <a:off x="2346879" y="300059"/>
          <a:ext cx="2061791" cy="6236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Security misconfigurations</a:t>
          </a:r>
          <a:endParaRPr lang="it-IT" sz="1800" kern="1200" dirty="0"/>
        </a:p>
      </dsp:txBody>
      <dsp:txXfrm>
        <a:off x="2346879" y="300059"/>
        <a:ext cx="2061791" cy="623696"/>
      </dsp:txXfrm>
    </dsp:sp>
    <dsp:sp modelId="{06384E0A-65E3-7549-BEB2-66DA18DAD391}">
      <dsp:nvSpPr>
        <dsp:cNvPr id="0" name=""/>
        <dsp:cNvSpPr/>
      </dsp:nvSpPr>
      <dsp:spPr>
        <a:xfrm>
          <a:off x="2346869" y="996950"/>
          <a:ext cx="2061811" cy="302664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B0CFCD-75D0-9F45-B51F-9AC7DAE9A0C8}">
      <dsp:nvSpPr>
        <dsp:cNvPr id="0" name=""/>
        <dsp:cNvSpPr/>
      </dsp:nvSpPr>
      <dsp:spPr>
        <a:xfrm>
          <a:off x="4713929" y="315433"/>
          <a:ext cx="2061791" cy="6236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Weak, leaked, stolen passwords</a:t>
          </a:r>
          <a:endParaRPr lang="it-IT" sz="1800" kern="1200" dirty="0"/>
        </a:p>
      </dsp:txBody>
      <dsp:txXfrm>
        <a:off x="4713929" y="315433"/>
        <a:ext cx="2061791" cy="623696"/>
      </dsp:txXfrm>
    </dsp:sp>
    <dsp:sp modelId="{1A6A0B78-EB65-1247-A5B9-3C56F243027E}">
      <dsp:nvSpPr>
        <dsp:cNvPr id="0" name=""/>
        <dsp:cNvSpPr/>
      </dsp:nvSpPr>
      <dsp:spPr>
        <a:xfrm>
          <a:off x="4713929" y="1031528"/>
          <a:ext cx="2061791" cy="3090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02D04-6E60-254D-8EEB-0B13EED4ADC4}">
      <dsp:nvSpPr>
        <dsp:cNvPr id="0" name=""/>
        <dsp:cNvSpPr/>
      </dsp:nvSpPr>
      <dsp:spPr>
        <a:xfrm>
          <a:off x="7039959" y="315427"/>
          <a:ext cx="2061791" cy="6236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Social engineering</a:t>
          </a:r>
          <a:endParaRPr lang="it-IT" sz="1800" kern="1200" dirty="0"/>
        </a:p>
      </dsp:txBody>
      <dsp:txXfrm>
        <a:off x="7039959" y="315427"/>
        <a:ext cx="2061791" cy="623696"/>
      </dsp:txXfrm>
    </dsp:sp>
    <dsp:sp modelId="{2D130D39-45C6-EC46-B229-40B2925DB8C1}">
      <dsp:nvSpPr>
        <dsp:cNvPr id="0" name=""/>
        <dsp:cNvSpPr/>
      </dsp:nvSpPr>
      <dsp:spPr>
        <a:xfrm>
          <a:off x="7064144" y="1009732"/>
          <a:ext cx="2013421" cy="31123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6F8B3D-2772-A745-9F0E-BE5390207DC8}">
      <dsp:nvSpPr>
        <dsp:cNvPr id="0" name=""/>
        <dsp:cNvSpPr/>
      </dsp:nvSpPr>
      <dsp:spPr>
        <a:xfrm>
          <a:off x="9287920" y="314660"/>
          <a:ext cx="2061791" cy="6236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Insider threat</a:t>
          </a:r>
          <a:endParaRPr lang="it-IT" sz="1800" kern="1200" dirty="0"/>
        </a:p>
      </dsp:txBody>
      <dsp:txXfrm>
        <a:off x="9287920" y="314660"/>
        <a:ext cx="2061791" cy="623696"/>
      </dsp:txXfrm>
    </dsp:sp>
    <dsp:sp modelId="{A4260008-B2B6-5A4E-BFC7-1DD01152A6BA}">
      <dsp:nvSpPr>
        <dsp:cNvPr id="0" name=""/>
        <dsp:cNvSpPr/>
      </dsp:nvSpPr>
      <dsp:spPr>
        <a:xfrm>
          <a:off x="9266281" y="1071500"/>
          <a:ext cx="2106552" cy="30314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9945AD-C4E7-8D4E-B52E-03FA066211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77B07-F9D1-AA40-BBCF-775E74D42B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7721D-1176-A640-AC48-B82F78C92D56}" type="datetimeFigureOut">
              <a:rPr lang="en-US" smtClean="0"/>
              <a:t>10/31/22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529E1-8FBF-B44D-9125-5A6D2BEFA6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4B474-30DF-AA46-8E95-0F42A45520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BAB59-14AE-9844-B034-10FDF6484A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965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4A089-FB25-6D46-9D21-F0F04A18BCA8}" type="datetimeFigureOut">
              <a:rPr lang="en-US" smtClean="0"/>
              <a:t>10/31/22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304BD-78E5-F743-9CDB-4BAC0F2E5A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607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424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2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52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315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304BD-78E5-F743-9CDB-4BAC0F2E5AB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670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304BD-78E5-F743-9CDB-4BAC0F2E5AB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258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304BD-78E5-F743-9CDB-4BAC0F2E5AB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80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78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56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358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62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03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54411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34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713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13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3C3A-331B-3F4A-823D-66E06957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4E38-C2CC-3746-B1C9-86ED8D5CF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363CEC6-9D78-AE4D-A0B1-294C8995D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41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-BG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41E84-44DC-F244-8DE9-EFC57271A029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FFFFF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6108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-col-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2200-14F4-F541-9B55-3B076E85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017BA-14E8-F946-B36F-6E39E9342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093787"/>
            <a:ext cx="5753100" cy="50831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A49A9-5000-FA4E-A502-65621B590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3787"/>
            <a:ext cx="5791200" cy="50831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F53733-C8FC-034A-9C77-3D47A4C6D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7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5917A5-13BF-2543-A3CF-07A7873AD657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2222B2-A7C9-134B-8B79-DF3311459D77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610D02-2436-1D46-8F6F-12FB5EC7B441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6930B-F437-A94B-8770-6E0CCC9259D0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0DE1A6-096F-5E42-A32D-7533E66DBEAA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0B3F9F-D051-9D4C-A9BF-5D714CE4AEB5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219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2198C-90CA-F14F-9DF5-4C68D566BE2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42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anc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2198C-90CA-F14F-9DF5-4C68D566BE2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3719938" y="1570864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6CA6F2-EB70-F046-8E4D-B08748BA6259}"/>
              </a:ext>
            </a:extLst>
          </p:cNvPr>
          <p:cNvCxnSpPr>
            <a:cxnSpLocks/>
          </p:cNvCxnSpPr>
          <p:nvPr userDrawn="1"/>
        </p:nvCxnSpPr>
        <p:spPr>
          <a:xfrm>
            <a:off x="3553904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D37447-F18C-7C48-9E5C-12A0A2B59677}"/>
              </a:ext>
            </a:extLst>
          </p:cNvPr>
          <p:cNvCxnSpPr>
            <a:cxnSpLocks/>
          </p:cNvCxnSpPr>
          <p:nvPr userDrawn="1"/>
        </p:nvCxnSpPr>
        <p:spPr>
          <a:xfrm>
            <a:off x="507161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944106-7943-B245-B31B-579310091ABB}"/>
              </a:ext>
            </a:extLst>
          </p:cNvPr>
          <p:cNvSpPr txBox="1"/>
          <p:nvPr userDrawn="1"/>
        </p:nvSpPr>
        <p:spPr>
          <a:xfrm>
            <a:off x="3719938" y="2918897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2497781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D0816"/>
              </a:gs>
              <a:gs pos="100000">
                <a:srgbClr val="FF5252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DA4FB6-5ABF-264A-A888-543571D9C369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949272-2F41-EF42-BEA3-E6615F89F2E1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C151C8-0228-5F47-810C-8989C6332456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2B4ED6E-714A-1A47-9254-0C6A329670B9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70DBC0-0DF3-944E-AB85-E2B61871D669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19B3D8-E1DF-864A-9012-4A8D401A92F6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805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B596362-8FAB-4341-BFF6-961ECC35498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D0816"/>
              </a:gs>
              <a:gs pos="100000">
                <a:srgbClr val="FF5252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85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055F4E"/>
              </a:gs>
              <a:gs pos="100000">
                <a:srgbClr val="56C0A7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4BD99F-938B-FE45-AB79-D0B3D4B2522B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78D7BC-1516-F749-B1A3-BD2EB867A03B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A0E1B7-9C53-B948-84B0-85CD118C8548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52F161E-6462-214F-B7CB-EF0726F3888E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02121D-92C3-3440-91D2-29B2A2C89EFF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E32EFE-4ED7-2741-AFAD-25F3C01EA3DF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310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turquo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0719C-3338-7640-9A54-16E797FE260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055F4E"/>
              </a:gs>
              <a:gs pos="100000">
                <a:srgbClr val="56C0A7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771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0084D"/>
              </a:gs>
              <a:gs pos="100000">
                <a:srgbClr val="FF4F8B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73B762-4498-CE4F-9952-A2801A8EA424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9E1AB3-4B72-CA4B-BA54-CA6EB737021D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B050C3-3C3E-4142-B4BB-6C54117A4EF1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FACD58-C696-364B-8E49-0A2451F7C764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D1FE5B-A07D-CF4D-A5B1-277BCB56743D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079027-474F-D143-82EE-7F7AFEC4B9B7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36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-only_Light-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711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34D6E76-E580-564F-96D3-7B2B984B31A9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0084D"/>
              </a:gs>
              <a:gs pos="100000">
                <a:srgbClr val="FF4F8B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685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2E27AD"/>
              </a:gs>
              <a:gs pos="100000">
                <a:srgbClr val="527F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2DA7A2-FBDD-9545-9F45-CEDD95CE3CC0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B51314-3277-D944-AE11-8BF935B526BD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592101-DC26-C744-82AE-C2CD194801C5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265181-0522-764E-BF2A-4B1DC12C5D86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5F6CEE-EB14-2244-82C9-5CD17E3A6EAD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021B88-E2F8-9441-8C05-44F956E73601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104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096A9F1-71D3-C347-AE6E-48B6DDB0F7F6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2E27AD"/>
              </a:gs>
              <a:gs pos="100000">
                <a:srgbClr val="527F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500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1AF929-3620-1A44-BF9B-45438235DA50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0EF8B9-029F-EB46-9D5B-F42EBCE56135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A0EE0C-4E0F-B04E-99F4-6E759F862440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8FF7E5-153A-FF48-A7F9-7C309F060326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371A21-D1A0-0D41-B054-DDF4B2F889EC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7AAD2B-0DFB-8549-9D47-DB576992D9D8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4842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940971-1265-1646-8567-C1B30B681834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426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89"/>
            <a:ext cx="12192000" cy="247553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IOT 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940971-1265-1646-8567-C1B30B681834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D368D7-6940-2C44-A303-50927A80C75F}"/>
              </a:ext>
            </a:extLst>
          </p:cNvPr>
          <p:cNvSpPr txBox="1"/>
          <p:nvPr userDrawn="1"/>
        </p:nvSpPr>
        <p:spPr>
          <a:xfrm>
            <a:off x="202294" y="378835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IOT THINGS</a:t>
            </a:r>
          </a:p>
        </p:txBody>
      </p:sp>
    </p:spTree>
    <p:extLst>
      <p:ext uri="{BB962C8B-B14F-4D97-AF65-F5344CB8AC3E}">
        <p14:creationId xmlns:p14="http://schemas.microsoft.com/office/powerpoint/2010/main" val="7258124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4D27A8"/>
              </a:gs>
              <a:gs pos="100000">
                <a:srgbClr val="A166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9078F-F63B-B84D-AC73-B48AD66AC658}"/>
              </a:ext>
            </a:extLst>
          </p:cNvPr>
          <p:cNvGrpSpPr/>
          <p:nvPr userDrawn="1"/>
        </p:nvGrpSpPr>
        <p:grpSpPr>
          <a:xfrm>
            <a:off x="8093935" y="2094472"/>
            <a:ext cx="3374166" cy="2607561"/>
            <a:chOff x="7433535" y="1519841"/>
            <a:chExt cx="3374166" cy="260756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025802-9C6E-B247-A077-41860BA210B8}"/>
                </a:ext>
              </a:extLst>
            </p:cNvPr>
            <p:cNvSpPr/>
            <p:nvPr/>
          </p:nvSpPr>
          <p:spPr>
            <a:xfrm>
              <a:off x="7433535" y="1519841"/>
              <a:ext cx="3374166" cy="130810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0947BE-C49E-DC49-97BE-B1A75B545188}"/>
                </a:ext>
              </a:extLst>
            </p:cNvPr>
            <p:cNvSpPr txBox="1"/>
            <p:nvPr/>
          </p:nvSpPr>
          <p:spPr>
            <a:xfrm>
              <a:off x="7589408" y="19356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STANDARD CATEGORY ICON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B2002F6-D247-5946-8ACA-DF0DAD7A6E70}"/>
                </a:ext>
              </a:extLst>
            </p:cNvPr>
            <p:cNvCxnSpPr>
              <a:cxnSpLocks/>
            </p:cNvCxnSpPr>
            <p:nvPr/>
          </p:nvCxnSpPr>
          <p:spPr>
            <a:xfrm>
              <a:off x="9220200" y="1519841"/>
              <a:ext cx="0" cy="2577873"/>
            </a:xfrm>
            <a:prstGeom prst="line">
              <a:avLst/>
            </a:prstGeom>
            <a:ln w="12700">
              <a:solidFill>
                <a:schemeClr val="bg2"/>
              </a:solidFill>
              <a:headEnd type="non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2774E3-253F-294E-9752-F80A4C389923}"/>
                </a:ext>
              </a:extLst>
            </p:cNvPr>
            <p:cNvSpPr/>
            <p:nvPr/>
          </p:nvSpPr>
          <p:spPr>
            <a:xfrm>
              <a:off x="7433535" y="1519841"/>
              <a:ext cx="3374166" cy="2607561"/>
            </a:xfrm>
            <a:prstGeom prst="rect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723C0C-D4D0-0C41-ADE6-D172AC876B57}"/>
                </a:ext>
              </a:extLst>
            </p:cNvPr>
            <p:cNvSpPr txBox="1"/>
            <p:nvPr/>
          </p:nvSpPr>
          <p:spPr>
            <a:xfrm>
              <a:off x="7589408" y="3192913"/>
              <a:ext cx="1518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ALTERNATE CATEGORY ICON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3951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C8F0117-A5A6-5D45-A5CE-3C36B3344D1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4D27A8"/>
              </a:gs>
              <a:gs pos="100000">
                <a:srgbClr val="A166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8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3D4D65"/>
              </a:gs>
              <a:gs pos="100000">
                <a:srgbClr val="8FA7C4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036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8D108A-944C-C749-AB72-B5CD31775E0E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3D4D65"/>
              </a:gs>
              <a:gs pos="100000">
                <a:srgbClr val="8FA7C4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C9D968-33F3-C040-8BD6-77431C9594E3}"/>
              </a:ext>
            </a:extLst>
          </p:cNvPr>
          <p:cNvSpPr/>
          <p:nvPr userDrawn="1"/>
        </p:nvSpPr>
        <p:spPr>
          <a:xfrm>
            <a:off x="1" y="1050089"/>
            <a:ext cx="12192000" cy="501432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61CFA-3FCE-994F-BF4C-4DFFE2C5B66B}"/>
              </a:ext>
            </a:extLst>
          </p:cNvPr>
          <p:cNvSpPr txBox="1"/>
          <p:nvPr userDrawn="1"/>
        </p:nvSpPr>
        <p:spPr>
          <a:xfrm>
            <a:off x="202294" y="1470762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42C842-2991-5A42-91DF-5A7F86F22433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66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-header">
    <p:bg>
      <p:bgPr>
        <a:blipFill dpi="0" rotWithShape="1">
          <a:blip r:embed="rId2" cstate="hqprint">
            <a:alphaModFix amt="5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A5CBEA-95EF-FE40-AAA0-8F2665E720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999111" y="0"/>
            <a:ext cx="20192152" cy="7211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1B2771-227D-7142-A871-69FBD9C4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B11D6-E3E6-2A43-8E6D-9EC438E46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97CAC57-21B3-E54E-99D4-7D5EC3379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77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46" y="2280621"/>
            <a:ext cx="6683388" cy="2205577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86DA6-5576-8E4C-86C2-9136037059D8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080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FAAB8-4302-7E4E-9986-CA0860066F7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452E1E-41CC-5A4E-BDCF-023BA0BD7461}"/>
              </a:ext>
            </a:extLst>
          </p:cNvPr>
          <p:cNvSpPr/>
          <p:nvPr userDrawn="1"/>
        </p:nvSpPr>
        <p:spPr>
          <a:xfrm>
            <a:off x="1" y="1050090"/>
            <a:ext cx="12192000" cy="13254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9B7B4-1455-E741-8934-8EED75D58D98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GENERAL PRODUCTS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7F1DE7-B0BA-C248-8C7B-DFA11D10A235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9F1EFC-8C12-C543-A374-664525507050}"/>
              </a:ext>
            </a:extLst>
          </p:cNvPr>
          <p:cNvSpPr txBox="1"/>
          <p:nvPr userDrawn="1"/>
        </p:nvSpPr>
        <p:spPr>
          <a:xfrm>
            <a:off x="202294" y="2724527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5979470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quid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FAAB8-4302-7E4E-9986-CA0860066F7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7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-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2200-14F4-F541-9B55-3B076E85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017BA-14E8-F946-B36F-6E39E9342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093787"/>
            <a:ext cx="5753100" cy="50831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A49A9-5000-FA4E-A502-65621B590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3787"/>
            <a:ext cx="5791200" cy="50831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F53733-C8FC-034A-9C77-3D47A4C6D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70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-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DC9893E-A6E1-4A48-B35E-4A9DB4DCAB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EB6FE43-E832-914E-BF63-E0362E17C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537401"/>
            <a:ext cx="11696700" cy="1299990"/>
          </a:xfrm>
        </p:spPr>
        <p:txBody>
          <a:bodyPr anchor="b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A05A88-C388-144D-9EA6-1C9DE1E1C17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66700" y="1925142"/>
            <a:ext cx="11696699" cy="3918446"/>
          </a:xfrm>
        </p:spPr>
        <p:txBody>
          <a:bodyPr anchor="t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83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ub-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20675"/>
            <a:ext cx="11696700" cy="593725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8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ight-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5BA94-B578-5D41-B485-160BD75BC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950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CCB7-4CE9-9546-B323-A083F7AC6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" y="1951038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1569F-9D7F-8144-93C2-2CD6628B3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4430713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29209A4-3D08-3B4C-8D4D-669D7F80D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51555-BA95-2A4D-A834-CE772273A3B5}"/>
              </a:ext>
            </a:extLst>
          </p:cNvPr>
          <p:cNvSpPr txBox="1"/>
          <p:nvPr userDrawn="1"/>
        </p:nvSpPr>
        <p:spPr>
          <a:xfrm>
            <a:off x="386366" y="66068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1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-only_Dark-BG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477-4EE8-2F47-AFB0-A9815F63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2D7E2-4B43-C845-8ED5-3C8B0009C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2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7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DC5F64-97F6-3C41-AEB3-0D8DA752FE6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942" y="6345238"/>
            <a:ext cx="585391" cy="3480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991AAC-FB69-6248-8D75-CEB578BF2ED8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063D4-96AA-1F4B-9E50-C237314CE4BD}"/>
              </a:ext>
            </a:extLst>
          </p:cNvPr>
          <p:cNvPicPr>
            <a:picLocks/>
          </p:cNvPicPr>
          <p:nvPr userDrawn="1"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8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1" r:id="rId3"/>
    <p:sldLayoutId id="2147483652" r:id="rId4"/>
    <p:sldLayoutId id="2147483653" r:id="rId5"/>
    <p:sldLayoutId id="2147483662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20675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0E0192-C642-4D4F-AE82-A0D0DC02E26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F29361-9F3B-3A41-963A-6A499FBB101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0942" y="6345238"/>
            <a:ext cx="584385" cy="3474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7DF675-E89B-194E-B8E1-DB50A06223CF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111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73" r:id="rId3"/>
    <p:sldLayoutId id="2147483711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1820-DA45-EC42-9130-C304D278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413812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FDBD1-D699-D743-8753-E66FBA6C0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130300"/>
            <a:ext cx="11696700" cy="504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079D3-638C-D340-A6D4-8AAF3166E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0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DC5F64-97F6-3C41-AEB3-0D8DA752FE6B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0942" y="6345238"/>
            <a:ext cx="585391" cy="3480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991AAC-FB69-6248-8D75-CEB578BF2ED8}"/>
              </a:ext>
            </a:extLst>
          </p:cNvPr>
          <p:cNvSpPr/>
          <p:nvPr userDrawn="1"/>
        </p:nvSpPr>
        <p:spPr>
          <a:xfrm>
            <a:off x="1025892" y="6420078"/>
            <a:ext cx="76256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rgbClr val="B6BAB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5275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93" r:id="rId3"/>
    <p:sldLayoutId id="2147483675" r:id="rId4"/>
    <p:sldLayoutId id="2147483684" r:id="rId5"/>
    <p:sldLayoutId id="2147483676" r:id="rId6"/>
    <p:sldLayoutId id="2147483685" r:id="rId7"/>
    <p:sldLayoutId id="2147483677" r:id="rId8"/>
    <p:sldLayoutId id="2147483686" r:id="rId9"/>
    <p:sldLayoutId id="2147483678" r:id="rId10"/>
    <p:sldLayoutId id="2147483689" r:id="rId11"/>
    <p:sldLayoutId id="2147483680" r:id="rId12"/>
    <p:sldLayoutId id="2147483687" r:id="rId13"/>
    <p:sldLayoutId id="2147483694" r:id="rId14"/>
    <p:sldLayoutId id="2147483681" r:id="rId15"/>
    <p:sldLayoutId id="2147483688" r:id="rId16"/>
    <p:sldLayoutId id="2147483679" r:id="rId17"/>
    <p:sldLayoutId id="2147483690" r:id="rId18"/>
    <p:sldLayoutId id="2147483682" r:id="rId19"/>
    <p:sldLayoutId id="2147483691" r:id="rId20"/>
    <p:sldLayoutId id="2147483695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18" Type="http://schemas.openxmlformats.org/officeDocument/2006/relationships/image" Target="../media/image59.png"/><Relationship Id="rId3" Type="http://schemas.openxmlformats.org/officeDocument/2006/relationships/diagramData" Target="../diagrams/data1.xml"/><Relationship Id="rId21" Type="http://schemas.openxmlformats.org/officeDocument/2006/relationships/image" Target="../media/image62.svg"/><Relationship Id="rId7" Type="http://schemas.microsoft.com/office/2007/relationships/diagramDrawing" Target="../diagrams/drawing1.xml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2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56.svg"/><Relationship Id="rId23" Type="http://schemas.openxmlformats.org/officeDocument/2006/relationships/image" Target="../media/image64.svg"/><Relationship Id="rId10" Type="http://schemas.openxmlformats.org/officeDocument/2006/relationships/image" Target="../media/image51.png"/><Relationship Id="rId19" Type="http://schemas.openxmlformats.org/officeDocument/2006/relationships/image" Target="../media/image60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50.sv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2.svg"/><Relationship Id="rId26" Type="http://schemas.openxmlformats.org/officeDocument/2006/relationships/image" Target="../media/image76.svg"/><Relationship Id="rId39" Type="http://schemas.openxmlformats.org/officeDocument/2006/relationships/image" Target="../media/image87.png"/><Relationship Id="rId21" Type="http://schemas.openxmlformats.org/officeDocument/2006/relationships/image" Target="../media/image71.png"/><Relationship Id="rId34" Type="http://schemas.openxmlformats.org/officeDocument/2006/relationships/image" Target="../media/image82.svg"/><Relationship Id="rId7" Type="http://schemas.openxmlformats.org/officeDocument/2006/relationships/image" Target="../media/image51.png"/><Relationship Id="rId12" Type="http://schemas.openxmlformats.org/officeDocument/2006/relationships/image" Target="../media/image60.svg"/><Relationship Id="rId17" Type="http://schemas.openxmlformats.org/officeDocument/2006/relationships/image" Target="../media/image31.png"/><Relationship Id="rId25" Type="http://schemas.openxmlformats.org/officeDocument/2006/relationships/image" Target="../media/image75.png"/><Relationship Id="rId33" Type="http://schemas.openxmlformats.org/officeDocument/2006/relationships/image" Target="../media/image81.png"/><Relationship Id="rId38" Type="http://schemas.openxmlformats.org/officeDocument/2006/relationships/image" Target="../media/image86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0.svg"/><Relationship Id="rId20" Type="http://schemas.openxmlformats.org/officeDocument/2006/relationships/image" Target="../media/image62.sv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svg"/><Relationship Id="rId11" Type="http://schemas.openxmlformats.org/officeDocument/2006/relationships/image" Target="../media/image59.png"/><Relationship Id="rId24" Type="http://schemas.openxmlformats.org/officeDocument/2006/relationships/image" Target="../media/image74.svg"/><Relationship Id="rId32" Type="http://schemas.openxmlformats.org/officeDocument/2006/relationships/image" Target="../media/image80.svg"/><Relationship Id="rId37" Type="http://schemas.openxmlformats.org/officeDocument/2006/relationships/image" Target="../media/image85.png"/><Relationship Id="rId40" Type="http://schemas.openxmlformats.org/officeDocument/2006/relationships/image" Target="../media/image88.svg"/><Relationship Id="rId5" Type="http://schemas.openxmlformats.org/officeDocument/2006/relationships/image" Target="../media/image49.png"/><Relationship Id="rId15" Type="http://schemas.openxmlformats.org/officeDocument/2006/relationships/image" Target="../media/image69.png"/><Relationship Id="rId23" Type="http://schemas.openxmlformats.org/officeDocument/2006/relationships/image" Target="../media/image73.png"/><Relationship Id="rId28" Type="http://schemas.openxmlformats.org/officeDocument/2006/relationships/image" Target="../media/image78.svg"/><Relationship Id="rId36" Type="http://schemas.openxmlformats.org/officeDocument/2006/relationships/image" Target="../media/image84.svg"/><Relationship Id="rId10" Type="http://schemas.openxmlformats.org/officeDocument/2006/relationships/image" Target="../media/image68.svg"/><Relationship Id="rId19" Type="http://schemas.openxmlformats.org/officeDocument/2006/relationships/image" Target="../media/image61.png"/><Relationship Id="rId31" Type="http://schemas.openxmlformats.org/officeDocument/2006/relationships/image" Target="../media/image79.png"/><Relationship Id="rId4" Type="http://schemas.openxmlformats.org/officeDocument/2006/relationships/image" Target="../media/image66.svg"/><Relationship Id="rId9" Type="http://schemas.openxmlformats.org/officeDocument/2006/relationships/image" Target="../media/image67.png"/><Relationship Id="rId14" Type="http://schemas.openxmlformats.org/officeDocument/2006/relationships/image" Target="../media/image30.svg"/><Relationship Id="rId22" Type="http://schemas.openxmlformats.org/officeDocument/2006/relationships/image" Target="../media/image72.svg"/><Relationship Id="rId27" Type="http://schemas.openxmlformats.org/officeDocument/2006/relationships/image" Target="../media/image77.png"/><Relationship Id="rId30" Type="http://schemas.openxmlformats.org/officeDocument/2006/relationships/image" Target="../media/image64.svg"/><Relationship Id="rId35" Type="http://schemas.openxmlformats.org/officeDocument/2006/relationships/image" Target="../media/image83.png"/><Relationship Id="rId8" Type="http://schemas.openxmlformats.org/officeDocument/2006/relationships/image" Target="../media/image52.svg"/><Relationship Id="rId3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image" Target="../media/image96.png"/><Relationship Id="rId3" Type="http://schemas.openxmlformats.org/officeDocument/2006/relationships/image" Target="../media/image31.png"/><Relationship Id="rId7" Type="http://schemas.openxmlformats.org/officeDocument/2006/relationships/image" Target="../media/image90.png"/><Relationship Id="rId12" Type="http://schemas.openxmlformats.org/officeDocument/2006/relationships/image" Target="../media/image95.sv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94.png"/><Relationship Id="rId5" Type="http://schemas.openxmlformats.org/officeDocument/2006/relationships/image" Target="../media/image61.png"/><Relationship Id="rId10" Type="http://schemas.openxmlformats.org/officeDocument/2006/relationships/image" Target="../media/image93.svg"/><Relationship Id="rId4" Type="http://schemas.openxmlformats.org/officeDocument/2006/relationships/image" Target="../media/image32.svg"/><Relationship Id="rId9" Type="http://schemas.openxmlformats.org/officeDocument/2006/relationships/image" Target="../media/image92.png"/><Relationship Id="rId14" Type="http://schemas.openxmlformats.org/officeDocument/2006/relationships/image" Target="../media/image9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20.pn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8F47985-93EF-F64C-8E7D-FCB88425A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</a:t>
            </a:r>
            <a:r>
              <a:rPr lang="it-IT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Shared</a:t>
            </a:r>
            <a:r>
              <a:rPr lang="it-IT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Responsibility</a:t>
            </a:r>
            <a:r>
              <a:rPr lang="it-IT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Model</a:t>
            </a:r>
          </a:p>
        </p:txBody>
      </p:sp>
      <p:pic>
        <p:nvPicPr>
          <p:cNvPr id="6" name="Guy-Polo.png">
            <a:extLst>
              <a:ext uri="{FF2B5EF4-FFF2-40B4-BE49-F238E27FC236}">
                <a16:creationId xmlns:a16="http://schemas.microsoft.com/office/drawing/2014/main" id="{ADCEC0FA-16BB-0144-B9F4-B51F1821E9F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572904"/>
            <a:ext cx="764552" cy="160123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86">
            <a:extLst>
              <a:ext uri="{FF2B5EF4-FFF2-40B4-BE49-F238E27FC236}">
                <a16:creationId xmlns:a16="http://schemas.microsoft.com/office/drawing/2014/main" id="{DD63DFEC-7692-6B4E-970D-C3283D1F5337}"/>
              </a:ext>
            </a:extLst>
          </p:cNvPr>
          <p:cNvSpPr/>
          <p:nvPr/>
        </p:nvSpPr>
        <p:spPr>
          <a:xfrm>
            <a:off x="1321681" y="4135803"/>
            <a:ext cx="7255083" cy="1244933"/>
          </a:xfrm>
          <a:prstGeom prst="roundRect">
            <a:avLst>
              <a:gd name="adj" fmla="val 16667"/>
            </a:avLst>
          </a:prstGeom>
          <a:solidFill>
            <a:srgbClr val="F2A52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60959" rIns="60959" anchor="ctr"/>
          <a:lstStyle/>
          <a:p>
            <a:pPr defTabSz="451915"/>
            <a:endParaRPr sz="2400">
              <a:solidFill>
                <a:schemeClr val="bg1">
                  <a:lumMod val="1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Shape 687">
            <a:extLst>
              <a:ext uri="{FF2B5EF4-FFF2-40B4-BE49-F238E27FC236}">
                <a16:creationId xmlns:a16="http://schemas.microsoft.com/office/drawing/2014/main" id="{CD5D052C-8F1E-AD47-80A4-DD6413CD7474}"/>
              </a:ext>
            </a:extLst>
          </p:cNvPr>
          <p:cNvSpPr/>
          <p:nvPr/>
        </p:nvSpPr>
        <p:spPr>
          <a:xfrm>
            <a:off x="1345149" y="4148863"/>
            <a:ext cx="4235913" cy="399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192" tIns="45192" rIns="45192" bIns="45192">
            <a:spAutoFit/>
          </a:bodyPr>
          <a:lstStyle>
            <a:lvl1pPr defTabSz="338945">
              <a:defRPr sz="15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2000">
                <a:solidFill>
                  <a:schemeClr val="bg1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Foundation Services</a:t>
            </a:r>
          </a:p>
        </p:txBody>
      </p:sp>
      <p:grpSp>
        <p:nvGrpSpPr>
          <p:cNvPr id="9" name="Group 690">
            <a:extLst>
              <a:ext uri="{FF2B5EF4-FFF2-40B4-BE49-F238E27FC236}">
                <a16:creationId xmlns:a16="http://schemas.microsoft.com/office/drawing/2014/main" id="{119C9661-7C9C-B244-B6EB-BAFD1DBEFB76}"/>
              </a:ext>
            </a:extLst>
          </p:cNvPr>
          <p:cNvGrpSpPr/>
          <p:nvPr/>
        </p:nvGrpSpPr>
        <p:grpSpPr>
          <a:xfrm>
            <a:off x="1428764" y="4637675"/>
            <a:ext cx="1658504" cy="648512"/>
            <a:chOff x="0" y="0"/>
            <a:chExt cx="1243877" cy="486382"/>
          </a:xfrm>
        </p:grpSpPr>
        <p:sp>
          <p:nvSpPr>
            <p:cNvPr id="10" name="Shape 688">
              <a:extLst>
                <a:ext uri="{FF2B5EF4-FFF2-40B4-BE49-F238E27FC236}">
                  <a16:creationId xmlns:a16="http://schemas.microsoft.com/office/drawing/2014/main" id="{1B2B5B91-5DD9-C54D-AF02-41D9DDA23257}"/>
                </a:ext>
              </a:extLst>
            </p:cNvPr>
            <p:cNvSpPr/>
            <p:nvPr/>
          </p:nvSpPr>
          <p:spPr>
            <a:xfrm>
              <a:off x="0" y="0"/>
              <a:ext cx="1243877" cy="48638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defTabSz="451915"/>
              <a:endParaRPr sz="2400">
                <a:solidFill>
                  <a:schemeClr val="bg1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" name="Shape 689">
              <a:extLst>
                <a:ext uri="{FF2B5EF4-FFF2-40B4-BE49-F238E27FC236}">
                  <a16:creationId xmlns:a16="http://schemas.microsoft.com/office/drawing/2014/main" id="{B182C41B-56F5-714B-B3A1-F223CF2CBA3C}"/>
                </a:ext>
              </a:extLst>
            </p:cNvPr>
            <p:cNvSpPr/>
            <p:nvPr/>
          </p:nvSpPr>
          <p:spPr>
            <a:xfrm>
              <a:off x="23742" y="85880"/>
              <a:ext cx="1196392" cy="314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192" tIns="45192" rIns="45192" bIns="45192" numCol="1" anchor="ctr">
              <a:spAutoFit/>
            </a:bodyPr>
            <a:lstStyle>
              <a:lvl1pPr defTabSz="338945">
                <a:defRPr sz="1600" b="1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33">
                  <a:solidFill>
                    <a:schemeClr val="bg1">
                      <a:lumMod val="10000"/>
                    </a:schemeClr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Compute</a:t>
              </a:r>
            </a:p>
          </p:txBody>
        </p:sp>
      </p:grpSp>
      <p:grpSp>
        <p:nvGrpSpPr>
          <p:cNvPr id="12" name="Group 693">
            <a:extLst>
              <a:ext uri="{FF2B5EF4-FFF2-40B4-BE49-F238E27FC236}">
                <a16:creationId xmlns:a16="http://schemas.microsoft.com/office/drawing/2014/main" id="{850D83DC-E19F-224F-B4F1-73F97854C41A}"/>
              </a:ext>
            </a:extLst>
          </p:cNvPr>
          <p:cNvGrpSpPr/>
          <p:nvPr/>
        </p:nvGrpSpPr>
        <p:grpSpPr>
          <a:xfrm>
            <a:off x="3218716" y="4630195"/>
            <a:ext cx="1728592" cy="648512"/>
            <a:chOff x="0" y="0"/>
            <a:chExt cx="1296442" cy="486382"/>
          </a:xfrm>
        </p:grpSpPr>
        <p:sp>
          <p:nvSpPr>
            <p:cNvPr id="13" name="Shape 691">
              <a:extLst>
                <a:ext uri="{FF2B5EF4-FFF2-40B4-BE49-F238E27FC236}">
                  <a16:creationId xmlns:a16="http://schemas.microsoft.com/office/drawing/2014/main" id="{DA972C55-ACD5-2D41-A12E-3AAFD5E31C1B}"/>
                </a:ext>
              </a:extLst>
            </p:cNvPr>
            <p:cNvSpPr/>
            <p:nvPr/>
          </p:nvSpPr>
          <p:spPr>
            <a:xfrm>
              <a:off x="0" y="0"/>
              <a:ext cx="1296442" cy="48638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defTabSz="451915"/>
              <a:endParaRPr sz="2400">
                <a:solidFill>
                  <a:schemeClr val="bg1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4" name="Shape 692">
              <a:extLst>
                <a:ext uri="{FF2B5EF4-FFF2-40B4-BE49-F238E27FC236}">
                  <a16:creationId xmlns:a16="http://schemas.microsoft.com/office/drawing/2014/main" id="{B8BB117F-B380-BB4B-9B0A-126804E5F9FE}"/>
                </a:ext>
              </a:extLst>
            </p:cNvPr>
            <p:cNvSpPr/>
            <p:nvPr/>
          </p:nvSpPr>
          <p:spPr>
            <a:xfrm>
              <a:off x="23742" y="85880"/>
              <a:ext cx="1248958" cy="314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192" tIns="45192" rIns="45192" bIns="45192" numCol="1" anchor="ctr">
              <a:spAutoFit/>
            </a:bodyPr>
            <a:lstStyle>
              <a:lvl1pPr defTabSz="338945">
                <a:defRPr sz="1600" b="1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33">
                  <a:solidFill>
                    <a:schemeClr val="bg1">
                      <a:lumMod val="10000"/>
                    </a:schemeClr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Storage</a:t>
              </a:r>
            </a:p>
          </p:txBody>
        </p:sp>
      </p:grpSp>
      <p:grpSp>
        <p:nvGrpSpPr>
          <p:cNvPr id="15" name="Group 696">
            <a:extLst>
              <a:ext uri="{FF2B5EF4-FFF2-40B4-BE49-F238E27FC236}">
                <a16:creationId xmlns:a16="http://schemas.microsoft.com/office/drawing/2014/main" id="{C3FC04CC-8130-E544-B347-1FA209298100}"/>
              </a:ext>
            </a:extLst>
          </p:cNvPr>
          <p:cNvGrpSpPr/>
          <p:nvPr/>
        </p:nvGrpSpPr>
        <p:grpSpPr>
          <a:xfrm>
            <a:off x="5063111" y="4637675"/>
            <a:ext cx="1689196" cy="648512"/>
            <a:chOff x="0" y="0"/>
            <a:chExt cx="1266895" cy="486382"/>
          </a:xfrm>
        </p:grpSpPr>
        <p:sp>
          <p:nvSpPr>
            <p:cNvPr id="16" name="Shape 694">
              <a:extLst>
                <a:ext uri="{FF2B5EF4-FFF2-40B4-BE49-F238E27FC236}">
                  <a16:creationId xmlns:a16="http://schemas.microsoft.com/office/drawing/2014/main" id="{EFF57041-EDBD-384A-BA03-73DFE1885122}"/>
                </a:ext>
              </a:extLst>
            </p:cNvPr>
            <p:cNvSpPr/>
            <p:nvPr/>
          </p:nvSpPr>
          <p:spPr>
            <a:xfrm>
              <a:off x="0" y="0"/>
              <a:ext cx="1266895" cy="48638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defTabSz="451915"/>
              <a:endParaRPr sz="2400">
                <a:solidFill>
                  <a:schemeClr val="bg1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7" name="Shape 695">
              <a:extLst>
                <a:ext uri="{FF2B5EF4-FFF2-40B4-BE49-F238E27FC236}">
                  <a16:creationId xmlns:a16="http://schemas.microsoft.com/office/drawing/2014/main" id="{619D9BDB-6290-1345-B019-AE1DC11923B7}"/>
                </a:ext>
              </a:extLst>
            </p:cNvPr>
            <p:cNvSpPr/>
            <p:nvPr/>
          </p:nvSpPr>
          <p:spPr>
            <a:xfrm>
              <a:off x="23743" y="85880"/>
              <a:ext cx="1219409" cy="314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192" tIns="45192" rIns="45192" bIns="45192" numCol="1" anchor="ctr">
              <a:spAutoFit/>
            </a:bodyPr>
            <a:lstStyle>
              <a:lvl1pPr defTabSz="338945">
                <a:defRPr sz="1600" b="1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33">
                  <a:solidFill>
                    <a:schemeClr val="bg1">
                      <a:lumMod val="10000"/>
                    </a:schemeClr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Database</a:t>
              </a:r>
            </a:p>
          </p:txBody>
        </p:sp>
      </p:grpSp>
      <p:grpSp>
        <p:nvGrpSpPr>
          <p:cNvPr id="18" name="Group 699">
            <a:extLst>
              <a:ext uri="{FF2B5EF4-FFF2-40B4-BE49-F238E27FC236}">
                <a16:creationId xmlns:a16="http://schemas.microsoft.com/office/drawing/2014/main" id="{21D3F46A-650A-7C4B-8ADB-B481B6F4129E}"/>
              </a:ext>
            </a:extLst>
          </p:cNvPr>
          <p:cNvGrpSpPr/>
          <p:nvPr/>
        </p:nvGrpSpPr>
        <p:grpSpPr>
          <a:xfrm>
            <a:off x="6857467" y="4637862"/>
            <a:ext cx="1583715" cy="641034"/>
            <a:chOff x="0" y="0"/>
            <a:chExt cx="1187784" cy="480773"/>
          </a:xfrm>
        </p:grpSpPr>
        <p:sp>
          <p:nvSpPr>
            <p:cNvPr id="19" name="Shape 697">
              <a:extLst>
                <a:ext uri="{FF2B5EF4-FFF2-40B4-BE49-F238E27FC236}">
                  <a16:creationId xmlns:a16="http://schemas.microsoft.com/office/drawing/2014/main" id="{A55410AF-21BA-6A45-99A9-353F26C744A2}"/>
                </a:ext>
              </a:extLst>
            </p:cNvPr>
            <p:cNvSpPr/>
            <p:nvPr/>
          </p:nvSpPr>
          <p:spPr>
            <a:xfrm>
              <a:off x="0" y="0"/>
              <a:ext cx="1187784" cy="48077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defTabSz="451915"/>
              <a:endParaRPr sz="2400">
                <a:solidFill>
                  <a:schemeClr val="bg1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" name="Shape 698">
              <a:extLst>
                <a:ext uri="{FF2B5EF4-FFF2-40B4-BE49-F238E27FC236}">
                  <a16:creationId xmlns:a16="http://schemas.microsoft.com/office/drawing/2014/main" id="{7FBE646D-44EA-2646-9E3A-35D4BED552FD}"/>
                </a:ext>
              </a:extLst>
            </p:cNvPr>
            <p:cNvSpPr/>
            <p:nvPr/>
          </p:nvSpPr>
          <p:spPr>
            <a:xfrm>
              <a:off x="23468" y="98415"/>
              <a:ext cx="1140848" cy="283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192" tIns="45192" rIns="45192" bIns="45192" numCol="1" anchor="ctr">
              <a:spAutoFit/>
            </a:bodyPr>
            <a:lstStyle>
              <a:lvl1pPr defTabSz="338945">
                <a:defRPr sz="1400" b="1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67">
                  <a:solidFill>
                    <a:schemeClr val="bg1">
                      <a:lumMod val="10000"/>
                    </a:schemeClr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Networking</a:t>
              </a:r>
            </a:p>
          </p:txBody>
        </p:sp>
      </p:grpSp>
      <p:sp>
        <p:nvSpPr>
          <p:cNvPr id="21" name="Shape 700">
            <a:extLst>
              <a:ext uri="{FF2B5EF4-FFF2-40B4-BE49-F238E27FC236}">
                <a16:creationId xmlns:a16="http://schemas.microsoft.com/office/drawing/2014/main" id="{83FEBBB0-E1F9-BB40-A09D-46170D701B01}"/>
              </a:ext>
            </a:extLst>
          </p:cNvPr>
          <p:cNvSpPr/>
          <p:nvPr/>
        </p:nvSpPr>
        <p:spPr>
          <a:xfrm>
            <a:off x="1317846" y="5479907"/>
            <a:ext cx="7258919" cy="1227632"/>
          </a:xfrm>
          <a:prstGeom prst="roundRect">
            <a:avLst>
              <a:gd name="adj" fmla="val 16667"/>
            </a:avLst>
          </a:prstGeom>
          <a:solidFill>
            <a:srgbClr val="F2A52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60959" rIns="60959" anchor="ctr"/>
          <a:lstStyle/>
          <a:p>
            <a:pPr defTabSz="451915"/>
            <a:endParaRPr sz="2400">
              <a:solidFill>
                <a:schemeClr val="bg1">
                  <a:lumMod val="1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Shape 701">
            <a:extLst>
              <a:ext uri="{FF2B5EF4-FFF2-40B4-BE49-F238E27FC236}">
                <a16:creationId xmlns:a16="http://schemas.microsoft.com/office/drawing/2014/main" id="{3DFE1E8F-5D9E-4747-BFCC-302AD58065F3}"/>
              </a:ext>
            </a:extLst>
          </p:cNvPr>
          <p:cNvSpPr/>
          <p:nvPr/>
        </p:nvSpPr>
        <p:spPr>
          <a:xfrm>
            <a:off x="1368428" y="5679433"/>
            <a:ext cx="2579440" cy="82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192" tIns="45192" rIns="45192" bIns="45192">
            <a:spAutoFit/>
          </a:bodyPr>
          <a:lstStyle>
            <a:lvl1pPr defTabSz="338945">
              <a:def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2400">
                <a:solidFill>
                  <a:schemeClr val="bg1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Global Infrastructure</a:t>
            </a:r>
          </a:p>
        </p:txBody>
      </p:sp>
      <p:grpSp>
        <p:nvGrpSpPr>
          <p:cNvPr id="23" name="Group 704">
            <a:extLst>
              <a:ext uri="{FF2B5EF4-FFF2-40B4-BE49-F238E27FC236}">
                <a16:creationId xmlns:a16="http://schemas.microsoft.com/office/drawing/2014/main" id="{F3ACBAFA-B262-BA40-9993-B7BE9C77C121}"/>
              </a:ext>
            </a:extLst>
          </p:cNvPr>
          <p:cNvGrpSpPr/>
          <p:nvPr/>
        </p:nvGrpSpPr>
        <p:grpSpPr>
          <a:xfrm>
            <a:off x="3992737" y="6147622"/>
            <a:ext cx="2133979" cy="468481"/>
            <a:chOff x="0" y="0"/>
            <a:chExt cx="1600482" cy="351360"/>
          </a:xfrm>
        </p:grpSpPr>
        <p:sp>
          <p:nvSpPr>
            <p:cNvPr id="24" name="Shape 702">
              <a:extLst>
                <a:ext uri="{FF2B5EF4-FFF2-40B4-BE49-F238E27FC236}">
                  <a16:creationId xmlns:a16="http://schemas.microsoft.com/office/drawing/2014/main" id="{3867F3EE-8F69-894E-ACE5-BD36CFBE21CD}"/>
                </a:ext>
              </a:extLst>
            </p:cNvPr>
            <p:cNvSpPr/>
            <p:nvPr/>
          </p:nvSpPr>
          <p:spPr>
            <a:xfrm>
              <a:off x="0" y="0"/>
              <a:ext cx="1600482" cy="3513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defTabSz="451915">
                <a:defRPr sz="1200" b="1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>
                <a:solidFill>
                  <a:schemeClr val="bg1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5" name="Shape 703">
              <a:extLst>
                <a:ext uri="{FF2B5EF4-FFF2-40B4-BE49-F238E27FC236}">
                  <a16:creationId xmlns:a16="http://schemas.microsoft.com/office/drawing/2014/main" id="{739493EB-85A4-6A47-95FA-4E32333B0A14}"/>
                </a:ext>
              </a:extLst>
            </p:cNvPr>
            <p:cNvSpPr/>
            <p:nvPr/>
          </p:nvSpPr>
          <p:spPr>
            <a:xfrm>
              <a:off x="17151" y="18369"/>
              <a:ext cx="1566180" cy="3146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192" tIns="45192" rIns="45192" bIns="45192" numCol="1" anchor="ctr">
              <a:spAutoFit/>
            </a:bodyPr>
            <a:lstStyle>
              <a:lvl1pPr defTabSz="338945">
                <a:defRPr sz="1600" b="1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33">
                  <a:solidFill>
                    <a:schemeClr val="bg1">
                      <a:lumMod val="10000"/>
                    </a:schemeClr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Regions</a:t>
              </a:r>
            </a:p>
          </p:txBody>
        </p:sp>
      </p:grpSp>
      <p:grpSp>
        <p:nvGrpSpPr>
          <p:cNvPr id="26" name="Group 707">
            <a:extLst>
              <a:ext uri="{FF2B5EF4-FFF2-40B4-BE49-F238E27FC236}">
                <a16:creationId xmlns:a16="http://schemas.microsoft.com/office/drawing/2014/main" id="{75DAF497-22D0-7747-93E7-2EC7B55FFFE3}"/>
              </a:ext>
            </a:extLst>
          </p:cNvPr>
          <p:cNvGrpSpPr/>
          <p:nvPr/>
        </p:nvGrpSpPr>
        <p:grpSpPr>
          <a:xfrm>
            <a:off x="3992737" y="5456000"/>
            <a:ext cx="2133979" cy="665912"/>
            <a:chOff x="0" y="-65560"/>
            <a:chExt cx="1600482" cy="499432"/>
          </a:xfrm>
        </p:grpSpPr>
        <p:sp>
          <p:nvSpPr>
            <p:cNvPr id="27" name="Shape 705">
              <a:extLst>
                <a:ext uri="{FF2B5EF4-FFF2-40B4-BE49-F238E27FC236}">
                  <a16:creationId xmlns:a16="http://schemas.microsoft.com/office/drawing/2014/main" id="{2977FE27-25EB-ED45-98A1-8D848FFF1AB9}"/>
                </a:ext>
              </a:extLst>
            </p:cNvPr>
            <p:cNvSpPr/>
            <p:nvPr/>
          </p:nvSpPr>
          <p:spPr>
            <a:xfrm>
              <a:off x="0" y="0"/>
              <a:ext cx="1600482" cy="36831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defTabSz="451915"/>
              <a:endParaRPr sz="2400">
                <a:solidFill>
                  <a:schemeClr val="bg1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8" name="Shape 706">
              <a:extLst>
                <a:ext uri="{FF2B5EF4-FFF2-40B4-BE49-F238E27FC236}">
                  <a16:creationId xmlns:a16="http://schemas.microsoft.com/office/drawing/2014/main" id="{B5BF3609-E2DC-2E40-BAF0-186A19618A97}"/>
                </a:ext>
              </a:extLst>
            </p:cNvPr>
            <p:cNvSpPr/>
            <p:nvPr/>
          </p:nvSpPr>
          <p:spPr>
            <a:xfrm>
              <a:off x="17979" y="-65560"/>
              <a:ext cx="1564524" cy="499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192" tIns="45192" rIns="45192" bIns="45192" numCol="1" anchor="ctr">
              <a:spAutoFit/>
            </a:bodyPr>
            <a:lstStyle>
              <a:lvl1pPr defTabSz="338945">
                <a:defRPr sz="1400" b="1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67">
                  <a:solidFill>
                    <a:schemeClr val="bg1">
                      <a:lumMod val="10000"/>
                    </a:schemeClr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Availability Zones</a:t>
              </a:r>
            </a:p>
          </p:txBody>
        </p:sp>
      </p:grpSp>
      <p:grpSp>
        <p:nvGrpSpPr>
          <p:cNvPr id="29" name="Group 710">
            <a:extLst>
              <a:ext uri="{FF2B5EF4-FFF2-40B4-BE49-F238E27FC236}">
                <a16:creationId xmlns:a16="http://schemas.microsoft.com/office/drawing/2014/main" id="{EF7D16C1-6EB5-A042-B283-9977D2285724}"/>
              </a:ext>
            </a:extLst>
          </p:cNvPr>
          <p:cNvGrpSpPr/>
          <p:nvPr/>
        </p:nvGrpSpPr>
        <p:grpSpPr>
          <a:xfrm>
            <a:off x="6424307" y="5584020"/>
            <a:ext cx="2009175" cy="1035763"/>
            <a:chOff x="0" y="0"/>
            <a:chExt cx="1506879" cy="776820"/>
          </a:xfrm>
        </p:grpSpPr>
        <p:sp>
          <p:nvSpPr>
            <p:cNvPr id="30" name="Shape 708">
              <a:extLst>
                <a:ext uri="{FF2B5EF4-FFF2-40B4-BE49-F238E27FC236}">
                  <a16:creationId xmlns:a16="http://schemas.microsoft.com/office/drawing/2014/main" id="{2B562C35-863D-D344-96C3-A3BF03264798}"/>
                </a:ext>
              </a:extLst>
            </p:cNvPr>
            <p:cNvSpPr/>
            <p:nvPr/>
          </p:nvSpPr>
          <p:spPr>
            <a:xfrm>
              <a:off x="0" y="0"/>
              <a:ext cx="1506879" cy="7768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0959" tIns="60959" rIns="60959" bIns="60959" numCol="1" anchor="ctr">
              <a:noAutofit/>
            </a:bodyPr>
            <a:lstStyle/>
            <a:p>
              <a:pPr defTabSz="451915"/>
              <a:endParaRPr sz="2400">
                <a:solidFill>
                  <a:schemeClr val="bg1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1" name="Shape 709">
              <a:extLst>
                <a:ext uri="{FF2B5EF4-FFF2-40B4-BE49-F238E27FC236}">
                  <a16:creationId xmlns:a16="http://schemas.microsoft.com/office/drawing/2014/main" id="{A1D04520-DA29-E345-B213-421E3EE34563}"/>
                </a:ext>
              </a:extLst>
            </p:cNvPr>
            <p:cNvSpPr/>
            <p:nvPr/>
          </p:nvSpPr>
          <p:spPr>
            <a:xfrm>
              <a:off x="37921" y="108012"/>
              <a:ext cx="1431037" cy="560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192" tIns="45192" rIns="45192" bIns="45192" numCol="1" anchor="ctr">
              <a:spAutoFit/>
            </a:bodyPr>
            <a:lstStyle>
              <a:lvl1pPr defTabSz="338945">
                <a:defRPr sz="1600" b="1">
                  <a:solidFill>
                    <a:srgbClr val="1F497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33">
                  <a:solidFill>
                    <a:schemeClr val="bg1">
                      <a:lumMod val="10000"/>
                    </a:schemeClr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Edge Locations</a:t>
              </a:r>
            </a:p>
          </p:txBody>
        </p:sp>
      </p:grpSp>
      <p:sp>
        <p:nvSpPr>
          <p:cNvPr id="32" name="Shape 711">
            <a:extLst>
              <a:ext uri="{FF2B5EF4-FFF2-40B4-BE49-F238E27FC236}">
                <a16:creationId xmlns:a16="http://schemas.microsoft.com/office/drawing/2014/main" id="{48FC0AB0-9A3D-7B48-9C28-4F3BFF85BA26}"/>
              </a:ext>
            </a:extLst>
          </p:cNvPr>
          <p:cNvSpPr/>
          <p:nvPr/>
        </p:nvSpPr>
        <p:spPr>
          <a:xfrm>
            <a:off x="1323600" y="3334430"/>
            <a:ext cx="2336801" cy="677335"/>
          </a:xfrm>
          <a:prstGeom prst="roundRect">
            <a:avLst>
              <a:gd name="adj" fmla="val 14080"/>
            </a:avLst>
          </a:prstGeom>
          <a:solidFill>
            <a:srgbClr val="9BBB59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9" rIns="60959" anchor="ctr"/>
          <a:lstStyle>
            <a:lvl1pPr defTabSz="338945">
              <a:defRPr sz="1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867">
                <a:solidFill>
                  <a:schemeClr val="bg1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Client-side Data Encryption</a:t>
            </a:r>
          </a:p>
        </p:txBody>
      </p:sp>
      <p:sp>
        <p:nvSpPr>
          <p:cNvPr id="33" name="Shape 712">
            <a:extLst>
              <a:ext uri="{FF2B5EF4-FFF2-40B4-BE49-F238E27FC236}">
                <a16:creationId xmlns:a16="http://schemas.microsoft.com/office/drawing/2014/main" id="{2517B3CD-893A-2C4B-BA6A-5A8A82E9272F}"/>
              </a:ext>
            </a:extLst>
          </p:cNvPr>
          <p:cNvSpPr/>
          <p:nvPr/>
        </p:nvSpPr>
        <p:spPr>
          <a:xfrm>
            <a:off x="3764847" y="3334430"/>
            <a:ext cx="2370668" cy="677335"/>
          </a:xfrm>
          <a:prstGeom prst="roundRect">
            <a:avLst>
              <a:gd name="adj" fmla="val 14080"/>
            </a:avLst>
          </a:prstGeom>
          <a:solidFill>
            <a:srgbClr val="9BBB59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9" rIns="60959" anchor="ctr"/>
          <a:lstStyle>
            <a:lvl1pPr defTabSz="338945">
              <a:defRPr sz="1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867">
                <a:solidFill>
                  <a:schemeClr val="bg1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Server-side Data Encryption</a:t>
            </a:r>
          </a:p>
        </p:txBody>
      </p:sp>
      <p:sp>
        <p:nvSpPr>
          <p:cNvPr id="34" name="Shape 713">
            <a:extLst>
              <a:ext uri="{FF2B5EF4-FFF2-40B4-BE49-F238E27FC236}">
                <a16:creationId xmlns:a16="http://schemas.microsoft.com/office/drawing/2014/main" id="{60E156B2-B608-3A42-A764-502D8F2A9899}"/>
              </a:ext>
            </a:extLst>
          </p:cNvPr>
          <p:cNvSpPr/>
          <p:nvPr/>
        </p:nvSpPr>
        <p:spPr>
          <a:xfrm>
            <a:off x="6239964" y="3334430"/>
            <a:ext cx="2336801" cy="677335"/>
          </a:xfrm>
          <a:prstGeom prst="roundRect">
            <a:avLst>
              <a:gd name="adj" fmla="val 14080"/>
            </a:avLst>
          </a:prstGeom>
          <a:solidFill>
            <a:srgbClr val="9BBB59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9" rIns="60959" anchor="ctr"/>
          <a:lstStyle>
            <a:lvl1pPr defTabSz="338945">
              <a:defRPr sz="1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867">
                <a:solidFill>
                  <a:schemeClr val="bg1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Network Traffic Protection</a:t>
            </a:r>
          </a:p>
        </p:txBody>
      </p:sp>
      <p:sp>
        <p:nvSpPr>
          <p:cNvPr id="38" name="Shape 714">
            <a:extLst>
              <a:ext uri="{FF2B5EF4-FFF2-40B4-BE49-F238E27FC236}">
                <a16:creationId xmlns:a16="http://schemas.microsoft.com/office/drawing/2014/main" id="{FF3BA3F5-850D-D848-B02E-8DC1DA88ED7D}"/>
              </a:ext>
            </a:extLst>
          </p:cNvPr>
          <p:cNvSpPr/>
          <p:nvPr/>
        </p:nvSpPr>
        <p:spPr>
          <a:xfrm>
            <a:off x="1324592" y="1791401"/>
            <a:ext cx="7253165" cy="678297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9" rIns="60959" anchor="ctr"/>
          <a:lstStyle>
            <a:lvl1pPr defTabSz="338945">
              <a:defRPr sz="1600">
                <a:solidFill>
                  <a:srgbClr val="53535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133">
                <a:solidFill>
                  <a:schemeClr val="bg1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Platform, Applications, Identity &amp; Access Management</a:t>
            </a:r>
          </a:p>
        </p:txBody>
      </p:sp>
      <p:sp>
        <p:nvSpPr>
          <p:cNvPr id="39" name="Shape 715">
            <a:extLst>
              <a:ext uri="{FF2B5EF4-FFF2-40B4-BE49-F238E27FC236}">
                <a16:creationId xmlns:a16="http://schemas.microsoft.com/office/drawing/2014/main" id="{2C6785FA-4575-324D-A383-6A9A84EAE004}"/>
              </a:ext>
            </a:extLst>
          </p:cNvPr>
          <p:cNvSpPr/>
          <p:nvPr/>
        </p:nvSpPr>
        <p:spPr>
          <a:xfrm>
            <a:off x="1323599" y="2564504"/>
            <a:ext cx="7253165" cy="674637"/>
          </a:xfrm>
          <a:prstGeom prst="roundRect">
            <a:avLst>
              <a:gd name="adj" fmla="val 15412"/>
            </a:avLst>
          </a:prstGeom>
          <a:solidFill>
            <a:srgbClr val="9BBB59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9" rIns="60959" anchor="ctr"/>
          <a:lstStyle>
            <a:lvl1pPr defTabSz="338945"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133" dirty="0">
                <a:solidFill>
                  <a:schemeClr val="bg1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Operating System, Network &amp; Firewall Configuration</a:t>
            </a:r>
          </a:p>
        </p:txBody>
      </p:sp>
      <p:sp>
        <p:nvSpPr>
          <p:cNvPr id="40" name="Shape 716">
            <a:extLst>
              <a:ext uri="{FF2B5EF4-FFF2-40B4-BE49-F238E27FC236}">
                <a16:creationId xmlns:a16="http://schemas.microsoft.com/office/drawing/2014/main" id="{59059BE5-D041-2942-8266-A9E5586A5BB6}"/>
              </a:ext>
            </a:extLst>
          </p:cNvPr>
          <p:cNvSpPr/>
          <p:nvPr/>
        </p:nvSpPr>
        <p:spPr>
          <a:xfrm>
            <a:off x="1323599" y="1020126"/>
            <a:ext cx="7253165" cy="678297"/>
          </a:xfrm>
          <a:prstGeom prst="roundRect">
            <a:avLst>
              <a:gd name="adj" fmla="val 16667"/>
            </a:avLst>
          </a:prstGeom>
          <a:solidFill>
            <a:srgbClr val="007CB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9" rIns="60959" anchor="ctr"/>
          <a:lstStyle>
            <a:lvl1pPr defTabSz="338945">
              <a:defRPr sz="2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2667">
                <a:solidFill>
                  <a:schemeClr val="bg1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Customer content</a:t>
            </a:r>
          </a:p>
        </p:txBody>
      </p:sp>
      <p:sp>
        <p:nvSpPr>
          <p:cNvPr id="41" name="Shape 717">
            <a:extLst>
              <a:ext uri="{FF2B5EF4-FFF2-40B4-BE49-F238E27FC236}">
                <a16:creationId xmlns:a16="http://schemas.microsoft.com/office/drawing/2014/main" id="{EABE35B7-5A45-F44D-A410-5C95147886E8}"/>
              </a:ext>
            </a:extLst>
          </p:cNvPr>
          <p:cNvSpPr/>
          <p:nvPr/>
        </p:nvSpPr>
        <p:spPr>
          <a:xfrm>
            <a:off x="138642" y="4080180"/>
            <a:ext cx="11390053" cy="1"/>
          </a:xfrm>
          <a:prstGeom prst="line">
            <a:avLst/>
          </a:prstGeom>
          <a:ln w="6350">
            <a:solidFill>
              <a:srgbClr val="808080"/>
            </a:solidFill>
            <a:prstDash val="dash"/>
          </a:ln>
        </p:spPr>
        <p:txBody>
          <a:bodyPr lIns="60959" rIns="60959"/>
          <a:lstStyle/>
          <a:p>
            <a:endParaRPr sz="2400">
              <a:solidFill>
                <a:schemeClr val="bg1">
                  <a:lumMod val="1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2" name="Shape 718">
            <a:extLst>
              <a:ext uri="{FF2B5EF4-FFF2-40B4-BE49-F238E27FC236}">
                <a16:creationId xmlns:a16="http://schemas.microsoft.com/office/drawing/2014/main" id="{9F96DAE9-E02B-D34B-97B9-09E06C8CF07F}"/>
              </a:ext>
            </a:extLst>
          </p:cNvPr>
          <p:cNvSpPr/>
          <p:nvPr/>
        </p:nvSpPr>
        <p:spPr>
          <a:xfrm rot="16200000">
            <a:off x="-244716" y="2081413"/>
            <a:ext cx="2306617" cy="645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192" tIns="45192" rIns="45192" bIns="45192">
            <a:spAutoFit/>
          </a:bodyPr>
          <a:lstStyle>
            <a:lvl1pPr>
              <a:defRPr sz="27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3600" dirty="0">
                <a:solidFill>
                  <a:schemeClr val="bg1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Customers</a:t>
            </a:r>
          </a:p>
        </p:txBody>
      </p:sp>
      <p:sp>
        <p:nvSpPr>
          <p:cNvPr id="43" name="Shape 722">
            <a:extLst>
              <a:ext uri="{FF2B5EF4-FFF2-40B4-BE49-F238E27FC236}">
                <a16:creationId xmlns:a16="http://schemas.microsoft.com/office/drawing/2014/main" id="{16EA2E54-BF4E-DD4D-B254-B167CC3E4073}"/>
              </a:ext>
            </a:extLst>
          </p:cNvPr>
          <p:cNvSpPr/>
          <p:nvPr/>
        </p:nvSpPr>
        <p:spPr>
          <a:xfrm>
            <a:off x="8982808" y="1344433"/>
            <a:ext cx="2829157" cy="214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9" rIns="60959">
            <a:spAutoFit/>
          </a:bodyPr>
          <a:lstStyle/>
          <a:p>
            <a:pPr>
              <a:defRPr sz="2000">
                <a:solidFill>
                  <a:srgbClr val="535353"/>
                </a:solidFill>
              </a:defRPr>
            </a:pPr>
            <a:r>
              <a:rPr sz="2667" dirty="0">
                <a:solidFill>
                  <a:schemeClr val="bg1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Customers are responsible for their security and compliance </a:t>
            </a:r>
            <a:r>
              <a:rPr sz="2667" b="1" dirty="0">
                <a:solidFill>
                  <a:schemeClr val="bg1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</a:t>
            </a:r>
            <a:r>
              <a:rPr sz="2667" dirty="0">
                <a:solidFill>
                  <a:schemeClr val="bg1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the Cloud</a:t>
            </a:r>
          </a:p>
        </p:txBody>
      </p:sp>
      <p:sp>
        <p:nvSpPr>
          <p:cNvPr id="44" name="Shape 723">
            <a:extLst>
              <a:ext uri="{FF2B5EF4-FFF2-40B4-BE49-F238E27FC236}">
                <a16:creationId xmlns:a16="http://schemas.microsoft.com/office/drawing/2014/main" id="{B0D50C47-4993-724A-AD9E-6A2B9DD3A5D7}"/>
              </a:ext>
            </a:extLst>
          </p:cNvPr>
          <p:cNvSpPr/>
          <p:nvPr/>
        </p:nvSpPr>
        <p:spPr>
          <a:xfrm>
            <a:off x="8982808" y="4459165"/>
            <a:ext cx="2829157" cy="1734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9" rIns="60959">
            <a:spAutoFit/>
          </a:bodyPr>
          <a:lstStyle/>
          <a:p>
            <a:pPr>
              <a:defRPr sz="2000">
                <a:solidFill>
                  <a:srgbClr val="535353"/>
                </a:solidFill>
              </a:defRPr>
            </a:pPr>
            <a:r>
              <a:rPr sz="2667" dirty="0">
                <a:solidFill>
                  <a:schemeClr val="bg1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is responsible for the security </a:t>
            </a:r>
            <a:r>
              <a:rPr sz="2667" b="1" dirty="0">
                <a:solidFill>
                  <a:schemeClr val="bg1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OF</a:t>
            </a:r>
          </a:p>
          <a:p>
            <a:pPr>
              <a:defRPr sz="2000">
                <a:solidFill>
                  <a:srgbClr val="535353"/>
                </a:solidFill>
              </a:defRPr>
            </a:pPr>
            <a:r>
              <a:rPr sz="2667" dirty="0">
                <a:solidFill>
                  <a:schemeClr val="bg1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Cloud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4F587A7-3E05-4349-BF93-41F188E40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69" y="4986223"/>
            <a:ext cx="1103036" cy="66182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86080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B9FEA3-9F11-AE48-A6C8-3BF1D57F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</a:t>
            </a:r>
            <a:r>
              <a:rPr lang="zh-CN" altLang="en-US" dirty="0"/>
              <a:t> </a:t>
            </a:r>
            <a:r>
              <a:rPr lang="en-US" altLang="zh-CN" dirty="0"/>
              <a:t>Shield:</a:t>
            </a:r>
            <a:r>
              <a:rPr lang="zh-CN" altLang="en-US" dirty="0"/>
              <a:t> </a:t>
            </a:r>
            <a:r>
              <a:rPr lang="en-US" altLang="zh-CN" dirty="0"/>
              <a:t>DDoS</a:t>
            </a:r>
            <a:r>
              <a:rPr lang="zh-CN" altLang="en-US" dirty="0"/>
              <a:t> </a:t>
            </a:r>
            <a:r>
              <a:rPr lang="en-US" altLang="zh-CN" dirty="0"/>
              <a:t>protection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6BE4CD-B93C-7445-AB1F-DC20F8A27A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0294" y="153248"/>
            <a:ext cx="906925" cy="906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033CBC-AC6E-0B11-4C94-04590132B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23" y="1170132"/>
            <a:ext cx="6515100" cy="349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BE255A-7A7A-9FC7-DB9C-F010F09A3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609" y="3559464"/>
            <a:ext cx="58166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68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B9FEA3-9F11-AE48-A6C8-3BF1D57F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</a:t>
            </a:r>
            <a:r>
              <a:rPr lang="zh-CN" altLang="en-US" dirty="0"/>
              <a:t> </a:t>
            </a:r>
            <a:r>
              <a:rPr lang="en-US" altLang="zh-CN" dirty="0"/>
              <a:t>WAF:</a:t>
            </a:r>
            <a:r>
              <a:rPr lang="zh-CN" altLang="en-US" dirty="0"/>
              <a:t> </a:t>
            </a:r>
            <a:r>
              <a:rPr lang="en-US" altLang="zh-CN" dirty="0"/>
              <a:t>L7</a:t>
            </a:r>
            <a:r>
              <a:rPr lang="zh-CN" altLang="en-US" dirty="0"/>
              <a:t> </a:t>
            </a:r>
            <a:r>
              <a:rPr lang="en-US" altLang="zh-CN" dirty="0"/>
              <a:t>protection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6BE4CD-B93C-7445-AB1F-DC20F8A27A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0294" y="153248"/>
            <a:ext cx="906925" cy="9069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038A57-247A-1109-9D6A-BFB3BB9FF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781" y="1912161"/>
            <a:ext cx="7772400" cy="35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0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B9FEA3-9F11-AE48-A6C8-3BF1D57F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</a:t>
            </a:r>
            <a:r>
              <a:rPr lang="zh-CN" altLang="en-US" dirty="0"/>
              <a:t> </a:t>
            </a:r>
            <a:r>
              <a:rPr lang="en-US" altLang="zh-CN" dirty="0"/>
              <a:t>WAF:</a:t>
            </a:r>
            <a:r>
              <a:rPr lang="zh-CN" altLang="en-US" dirty="0"/>
              <a:t> </a:t>
            </a:r>
            <a:r>
              <a:rPr lang="en-US" altLang="zh-CN" dirty="0"/>
              <a:t>Component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6BE4CD-B93C-7445-AB1F-DC20F8A27A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0294" y="153248"/>
            <a:ext cx="906925" cy="906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6FBB7F-066D-4074-4AE2-72B30AE25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007537"/>
            <a:ext cx="11649487" cy="531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27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Certificate Manager</a:t>
            </a:r>
          </a:p>
        </p:txBody>
      </p:sp>
      <p:pic>
        <p:nvPicPr>
          <p:cNvPr id="1026" name="Picture 2" descr="Diagram showing how ACM helps you provision and manage public and private TLS certificates.">
            <a:extLst>
              <a:ext uri="{FF2B5EF4-FFF2-40B4-BE49-F238E27FC236}">
                <a16:creationId xmlns:a16="http://schemas.microsoft.com/office/drawing/2014/main" id="{B74617F6-EBD7-21B6-BAEC-0DC132CC5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007537"/>
            <a:ext cx="11333018" cy="567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1613DF-D377-46DE-F906-0B677FC88CD3}"/>
              </a:ext>
            </a:extLst>
          </p:cNvPr>
          <p:cNvSpPr txBox="1"/>
          <p:nvPr/>
        </p:nvSpPr>
        <p:spPr>
          <a:xfrm>
            <a:off x="592282" y="12310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Provision and manage SSL/TLS certificates</a:t>
            </a:r>
          </a:p>
        </p:txBody>
      </p:sp>
    </p:spTree>
    <p:extLst>
      <p:ext uri="{BB962C8B-B14F-4D97-AF65-F5344CB8AC3E}">
        <p14:creationId xmlns:p14="http://schemas.microsoft.com/office/powerpoint/2010/main" val="2133825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ACM</a:t>
            </a:r>
            <a:r>
              <a:rPr lang="zh-CN" altLang="en-US" dirty="0"/>
              <a:t> </a:t>
            </a:r>
            <a:r>
              <a:rPr lang="en-US" altLang="zh-CN" dirty="0"/>
              <a:t>Lifecycle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613DF-D377-46DE-F906-0B677FC88CD3}"/>
              </a:ext>
            </a:extLst>
          </p:cNvPr>
          <p:cNvSpPr txBox="1"/>
          <p:nvPr/>
        </p:nvSpPr>
        <p:spPr>
          <a:xfrm>
            <a:off x="592282" y="12310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1B276-B952-9C98-8E2A-17DFFEDBC0D2}"/>
              </a:ext>
            </a:extLst>
          </p:cNvPr>
          <p:cNvSpPr txBox="1"/>
          <p:nvPr/>
        </p:nvSpPr>
        <p:spPr>
          <a:xfrm>
            <a:off x="1745673" y="1823863"/>
            <a:ext cx="813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93C73A0-93F6-4295-23E6-43D50E46CC63}"/>
              </a:ext>
            </a:extLst>
          </p:cNvPr>
          <p:cNvSpPr txBox="1">
            <a:spLocks/>
          </p:cNvSpPr>
          <p:nvPr/>
        </p:nvSpPr>
        <p:spPr>
          <a:xfrm>
            <a:off x="592282" y="1823863"/>
            <a:ext cx="10753229" cy="250540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  <a:p>
            <a:pPr marL="1001159" indent="-38099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Provides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single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interface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manage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both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public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private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certificate</a:t>
            </a:r>
            <a:endParaRPr lang="en-US" dirty="0">
              <a:solidFill>
                <a:schemeClr val="tx1"/>
              </a:solidFill>
            </a:endParaRPr>
          </a:p>
          <a:p>
            <a:pPr marL="1001159" indent="-38099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ACM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managed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certificates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renew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deploy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automatically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ACM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integrated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services</a:t>
            </a:r>
            <a:endParaRPr lang="en-US" dirty="0">
              <a:solidFill>
                <a:schemeClr val="tx1"/>
              </a:solidFill>
            </a:endParaRPr>
          </a:p>
          <a:p>
            <a:pPr marL="1001159" indent="-38099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Protects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stores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private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keys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used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certificates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via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best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practices</a:t>
            </a:r>
            <a:endParaRPr lang="en-US" dirty="0">
              <a:solidFill>
                <a:schemeClr val="tx1"/>
              </a:solidFill>
            </a:endParaRPr>
          </a:p>
          <a:p>
            <a:pPr marL="1001159" indent="-38099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API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hooks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let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you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export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deploy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certificate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from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your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code</a:t>
            </a:r>
            <a:endParaRPr lang="en-US" dirty="0">
              <a:solidFill>
                <a:schemeClr val="tx1"/>
              </a:solidFill>
            </a:endParaRPr>
          </a:p>
          <a:p>
            <a:pPr marL="1001159" indent="-38099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4103043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ACM:</a:t>
            </a:r>
            <a:r>
              <a:rPr lang="zh-CN" altLang="en-US" dirty="0"/>
              <a:t> </a:t>
            </a:r>
            <a:r>
              <a:rPr lang="en-US" altLang="zh-CN" dirty="0"/>
              <a:t>Public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CA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8E9C9-845D-8D19-F3FF-15B2DF4F5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926" y="1823863"/>
            <a:ext cx="9436369" cy="380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40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D014DFA4-41CD-6248-91D4-6B7FBF39E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7816790"/>
              </p:ext>
            </p:extLst>
          </p:nvPr>
        </p:nvGraphicFramePr>
        <p:xfrm>
          <a:off x="335185" y="1331045"/>
          <a:ext cx="11521278" cy="4122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F5FF82FD-4957-DF46-801B-4A516049725F}"/>
              </a:ext>
            </a:extLst>
          </p:cNvPr>
          <p:cNvSpPr txBox="1">
            <a:spLocks/>
          </p:cNvSpPr>
          <p:nvPr/>
        </p:nvSpPr>
        <p:spPr>
          <a:xfrm>
            <a:off x="449052" y="153249"/>
            <a:ext cx="10940405" cy="727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Attacker Tactics for Initial Compromise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A4356A-72E0-034F-A7DF-A8B2517D4970}"/>
              </a:ext>
            </a:extLst>
          </p:cNvPr>
          <p:cNvSpPr txBox="1"/>
          <p:nvPr/>
        </p:nvSpPr>
        <p:spPr>
          <a:xfrm>
            <a:off x="625113" y="3464583"/>
            <a:ext cx="1506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Systems Manager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C90D5E12-8B85-0542-8CC3-E3A83A62D3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789" y="2753383"/>
            <a:ext cx="711200" cy="7112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5B3A1BC7-E1D5-064F-A018-8113B8B02E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03061" y="4087285"/>
            <a:ext cx="711200" cy="7112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64A18A0-A74E-A247-B5EE-66FDFAE0BF7B}"/>
              </a:ext>
            </a:extLst>
          </p:cNvPr>
          <p:cNvSpPr txBox="1"/>
          <p:nvPr/>
        </p:nvSpPr>
        <p:spPr>
          <a:xfrm>
            <a:off x="1226765" y="4837401"/>
            <a:ext cx="1463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Inspector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DE6BE37-8588-4D4D-99CD-9D1A208C6B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5565" y="4101489"/>
            <a:ext cx="711200" cy="7112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7325C92-0990-5243-B972-2495B0D0F94A}"/>
              </a:ext>
            </a:extLst>
          </p:cNvPr>
          <p:cNvSpPr txBox="1"/>
          <p:nvPr/>
        </p:nvSpPr>
        <p:spPr>
          <a:xfrm>
            <a:off x="77499" y="4855057"/>
            <a:ext cx="156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Marketplace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60BFE6-3076-4440-BCD9-DBE1DA8ABF1C}"/>
              </a:ext>
            </a:extLst>
          </p:cNvPr>
          <p:cNvSpPr txBox="1"/>
          <p:nvPr/>
        </p:nvSpPr>
        <p:spPr>
          <a:xfrm>
            <a:off x="3001865" y="3386406"/>
            <a:ext cx="1506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Systems Manager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FE0B8B05-7A64-3A41-8A78-122381A384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99541" y="2675206"/>
            <a:ext cx="711200" cy="7112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666059C-F0FB-1046-B374-D0D5B0BD62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79813" y="4009108"/>
            <a:ext cx="711200" cy="7112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FB0AE8D-7D4E-4543-8903-0518474F1B7F}"/>
              </a:ext>
            </a:extLst>
          </p:cNvPr>
          <p:cNvSpPr txBox="1"/>
          <p:nvPr/>
        </p:nvSpPr>
        <p:spPr>
          <a:xfrm>
            <a:off x="3603517" y="4759224"/>
            <a:ext cx="1463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Inspector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80FE1BE3-0A79-F942-809A-3D6BA3F916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92317" y="4023312"/>
            <a:ext cx="711200" cy="7112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0470D97-A003-4C47-B572-E835131A2E17}"/>
              </a:ext>
            </a:extLst>
          </p:cNvPr>
          <p:cNvSpPr txBox="1"/>
          <p:nvPr/>
        </p:nvSpPr>
        <p:spPr>
          <a:xfrm>
            <a:off x="2453755" y="4738018"/>
            <a:ext cx="156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Marketplace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55BDC7CC-2BC1-1D42-9014-3AFE8917AA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43636" y="3847477"/>
            <a:ext cx="965212" cy="96521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71391DF-279D-414C-B5E7-E37CF35CAC3D}"/>
              </a:ext>
            </a:extLst>
          </p:cNvPr>
          <p:cNvSpPr txBox="1"/>
          <p:nvPr/>
        </p:nvSpPr>
        <p:spPr>
          <a:xfrm>
            <a:off x="5995911" y="5024039"/>
            <a:ext cx="1202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Guidance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E5533E36-E10F-544E-A854-4913B0A882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06640" y="4447282"/>
            <a:ext cx="469900" cy="4699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71562E6-53DC-DA42-9551-52140AF2AFA8}"/>
              </a:ext>
            </a:extLst>
          </p:cNvPr>
          <p:cNvSpPr txBox="1"/>
          <p:nvPr/>
        </p:nvSpPr>
        <p:spPr>
          <a:xfrm>
            <a:off x="6951923" y="4086757"/>
            <a:ext cx="3069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</a:t>
            </a:r>
            <a:r>
              <a:rPr lang="en-US" sz="1400" dirty="0" err="1"/>
              <a:t>GuardDuty</a:t>
            </a:r>
            <a:endParaRPr lang="en-US" sz="1400" dirty="0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8B17BD1B-AC4A-444A-98E8-CAD223E5364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33508" y="3359758"/>
            <a:ext cx="706037" cy="70603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74BB516-397A-2447-9761-2421D48EB1A9}"/>
              </a:ext>
            </a:extLst>
          </p:cNvPr>
          <p:cNvSpPr txBox="1"/>
          <p:nvPr/>
        </p:nvSpPr>
        <p:spPr>
          <a:xfrm>
            <a:off x="8956530" y="4936008"/>
            <a:ext cx="306920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</a:t>
            </a:r>
            <a:r>
              <a:rPr lang="en-US" sz="1867" dirty="0"/>
              <a:t> </a:t>
            </a:r>
            <a:r>
              <a:rPr lang="en-US" sz="1400" dirty="0"/>
              <a:t>CloudTrail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BB2CEB9A-094A-2B4D-A921-3592D8006F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224033" y="4095531"/>
            <a:ext cx="783373" cy="78337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BD49A07-AD64-5C4A-9545-49EE06B1414D}"/>
              </a:ext>
            </a:extLst>
          </p:cNvPr>
          <p:cNvSpPr txBox="1"/>
          <p:nvPr/>
        </p:nvSpPr>
        <p:spPr>
          <a:xfrm>
            <a:off x="5455837" y="3357048"/>
            <a:ext cx="1548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Secrets Manager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2781F528-5737-0241-92A2-DF7D313AEF5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23158" y="2565092"/>
            <a:ext cx="711200" cy="711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6DF499C-AD67-9A44-AD9F-B0C6DBECE4BD}"/>
              </a:ext>
            </a:extLst>
          </p:cNvPr>
          <p:cNvSpPr txBox="1"/>
          <p:nvPr/>
        </p:nvSpPr>
        <p:spPr>
          <a:xfrm>
            <a:off x="9145325" y="3337613"/>
            <a:ext cx="3069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</a:t>
            </a:r>
            <a:r>
              <a:rPr lang="en-US" sz="1400" dirty="0" err="1"/>
              <a:t>GuardDuty</a:t>
            </a:r>
            <a:endParaRPr lang="en-US" sz="1400" dirty="0"/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292D1391-B8E1-6442-88D8-97C311F17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326910" y="2610614"/>
            <a:ext cx="706037" cy="7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52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C723AD-25B6-074F-BA01-F18A5D33CE75}"/>
              </a:ext>
            </a:extLst>
          </p:cNvPr>
          <p:cNvSpPr/>
          <p:nvPr/>
        </p:nvSpPr>
        <p:spPr>
          <a:xfrm>
            <a:off x="10640291" y="3550054"/>
            <a:ext cx="1395739" cy="9222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1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B9AAE-1753-374D-9222-736C51DEF500}"/>
              </a:ext>
            </a:extLst>
          </p:cNvPr>
          <p:cNvSpPr/>
          <p:nvPr/>
        </p:nvSpPr>
        <p:spPr>
          <a:xfrm>
            <a:off x="6760016" y="595905"/>
            <a:ext cx="1295680" cy="865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rtl="1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42EB97-C555-D84A-A732-AB7B85A5E920}"/>
              </a:ext>
            </a:extLst>
          </p:cNvPr>
          <p:cNvSpPr/>
          <p:nvPr/>
        </p:nvSpPr>
        <p:spPr>
          <a:xfrm>
            <a:off x="6746003" y="5132741"/>
            <a:ext cx="1361629" cy="9222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72F240-5F84-6240-87DD-7D39D2E8147A}"/>
              </a:ext>
            </a:extLst>
          </p:cNvPr>
          <p:cNvSpPr/>
          <p:nvPr/>
        </p:nvSpPr>
        <p:spPr>
          <a:xfrm>
            <a:off x="549023" y="1316158"/>
            <a:ext cx="644036" cy="17187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1C18AA-E9AB-D542-B206-C20B276FD7CF}"/>
              </a:ext>
            </a:extLst>
          </p:cNvPr>
          <p:cNvSpPr/>
          <p:nvPr/>
        </p:nvSpPr>
        <p:spPr>
          <a:xfrm>
            <a:off x="3354469" y="1062056"/>
            <a:ext cx="2558252" cy="9138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89BF207F-F145-1046-8482-83FFD23E6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022" y="139811"/>
            <a:ext cx="10500073" cy="72765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Security Services 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59B4C-4A7D-1342-A121-EE61BEDB2953}"/>
              </a:ext>
            </a:extLst>
          </p:cNvPr>
          <p:cNvSpPr/>
          <p:nvPr/>
        </p:nvSpPr>
        <p:spPr>
          <a:xfrm>
            <a:off x="2814532" y="3034902"/>
            <a:ext cx="13724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Protect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C5D3D4-0E20-7B42-8011-8A6454AEF14A}"/>
              </a:ext>
            </a:extLst>
          </p:cNvPr>
          <p:cNvSpPr/>
          <p:nvPr/>
        </p:nvSpPr>
        <p:spPr>
          <a:xfrm>
            <a:off x="5290823" y="3006358"/>
            <a:ext cx="12522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Detect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BDE94F-8763-714C-8841-EBA8AC6248B8}"/>
              </a:ext>
            </a:extLst>
          </p:cNvPr>
          <p:cNvSpPr/>
          <p:nvPr/>
        </p:nvSpPr>
        <p:spPr>
          <a:xfrm>
            <a:off x="7767105" y="3020912"/>
            <a:ext cx="159370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Respond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97268E-832F-3E45-AE40-051D58725ACA}"/>
              </a:ext>
            </a:extLst>
          </p:cNvPr>
          <p:cNvSpPr/>
          <p:nvPr/>
        </p:nvSpPr>
        <p:spPr>
          <a:xfrm>
            <a:off x="6450432" y="1439316"/>
            <a:ext cx="18053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Automate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552865-88BF-4047-A270-C2242E04A266}"/>
              </a:ext>
            </a:extLst>
          </p:cNvPr>
          <p:cNvSpPr/>
          <p:nvPr/>
        </p:nvSpPr>
        <p:spPr>
          <a:xfrm>
            <a:off x="6451165" y="4616542"/>
            <a:ext cx="197682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Investigate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A78464-6583-3045-A9AC-7BF2A8D7F77F}"/>
              </a:ext>
            </a:extLst>
          </p:cNvPr>
          <p:cNvSpPr/>
          <p:nvPr/>
        </p:nvSpPr>
        <p:spPr>
          <a:xfrm>
            <a:off x="10589508" y="3031890"/>
            <a:ext cx="147348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Recover</a:t>
            </a:r>
          </a:p>
        </p:txBody>
      </p:sp>
      <p:sp>
        <p:nvSpPr>
          <p:cNvPr id="19" name="Arrow: Right 14">
            <a:extLst>
              <a:ext uri="{FF2B5EF4-FFF2-40B4-BE49-F238E27FC236}">
                <a16:creationId xmlns:a16="http://schemas.microsoft.com/office/drawing/2014/main" id="{7E79D264-E024-7948-B292-382EF6322160}"/>
              </a:ext>
            </a:extLst>
          </p:cNvPr>
          <p:cNvSpPr/>
          <p:nvPr/>
        </p:nvSpPr>
        <p:spPr>
          <a:xfrm>
            <a:off x="1838609" y="3006358"/>
            <a:ext cx="736427" cy="561319"/>
          </a:xfrm>
          <a:prstGeom prst="rightArrow">
            <a:avLst/>
          </a:prstGeom>
          <a:solidFill>
            <a:srgbClr val="FCB64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7144FA-AFC4-6949-AE76-82EDB945388B}"/>
              </a:ext>
            </a:extLst>
          </p:cNvPr>
          <p:cNvSpPr/>
          <p:nvPr/>
        </p:nvSpPr>
        <p:spPr>
          <a:xfrm>
            <a:off x="155917" y="3025408"/>
            <a:ext cx="144302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Identify</a:t>
            </a:r>
          </a:p>
        </p:txBody>
      </p:sp>
      <p:sp>
        <p:nvSpPr>
          <p:cNvPr id="21" name="Arrow: Right 14">
            <a:extLst>
              <a:ext uri="{FF2B5EF4-FFF2-40B4-BE49-F238E27FC236}">
                <a16:creationId xmlns:a16="http://schemas.microsoft.com/office/drawing/2014/main" id="{2694A3AB-7069-A243-855B-49FF3C049AD3}"/>
              </a:ext>
            </a:extLst>
          </p:cNvPr>
          <p:cNvSpPr/>
          <p:nvPr/>
        </p:nvSpPr>
        <p:spPr>
          <a:xfrm>
            <a:off x="4433160" y="3002749"/>
            <a:ext cx="736427" cy="561319"/>
          </a:xfrm>
          <a:prstGeom prst="rightArrow">
            <a:avLst/>
          </a:prstGeom>
          <a:solidFill>
            <a:srgbClr val="FCB64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Arrow: Right 14">
            <a:extLst>
              <a:ext uri="{FF2B5EF4-FFF2-40B4-BE49-F238E27FC236}">
                <a16:creationId xmlns:a16="http://schemas.microsoft.com/office/drawing/2014/main" id="{25318BB9-930D-DB4F-AAD9-04793079B603}"/>
              </a:ext>
            </a:extLst>
          </p:cNvPr>
          <p:cNvSpPr/>
          <p:nvPr/>
        </p:nvSpPr>
        <p:spPr>
          <a:xfrm>
            <a:off x="6790557" y="3012842"/>
            <a:ext cx="736427" cy="561319"/>
          </a:xfrm>
          <a:prstGeom prst="rightArrow">
            <a:avLst/>
          </a:prstGeom>
          <a:solidFill>
            <a:srgbClr val="FCB64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3" name="Arrow: Right 14">
            <a:extLst>
              <a:ext uri="{FF2B5EF4-FFF2-40B4-BE49-F238E27FC236}">
                <a16:creationId xmlns:a16="http://schemas.microsoft.com/office/drawing/2014/main" id="{311CD470-E9D1-9A4C-B00E-4224F65A9050}"/>
              </a:ext>
            </a:extLst>
          </p:cNvPr>
          <p:cNvSpPr/>
          <p:nvPr/>
        </p:nvSpPr>
        <p:spPr>
          <a:xfrm>
            <a:off x="9606945" y="3012842"/>
            <a:ext cx="736427" cy="561319"/>
          </a:xfrm>
          <a:prstGeom prst="rightArrow">
            <a:avLst/>
          </a:prstGeom>
          <a:solidFill>
            <a:srgbClr val="FCB64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4" name="Curved Down Arrow 23">
            <a:extLst>
              <a:ext uri="{FF2B5EF4-FFF2-40B4-BE49-F238E27FC236}">
                <a16:creationId xmlns:a16="http://schemas.microsoft.com/office/drawing/2014/main" id="{CC18C59E-CFDC-F74D-AF54-68B323F9F38D}"/>
              </a:ext>
            </a:extLst>
          </p:cNvPr>
          <p:cNvSpPr/>
          <p:nvPr/>
        </p:nvSpPr>
        <p:spPr>
          <a:xfrm>
            <a:off x="5782286" y="1962537"/>
            <a:ext cx="3141599" cy="942975"/>
          </a:xfrm>
          <a:prstGeom prst="curvedDownArrow">
            <a:avLst/>
          </a:prstGeom>
          <a:solidFill>
            <a:srgbClr val="FCB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urved Down Arrow 24">
            <a:extLst>
              <a:ext uri="{FF2B5EF4-FFF2-40B4-BE49-F238E27FC236}">
                <a16:creationId xmlns:a16="http://schemas.microsoft.com/office/drawing/2014/main" id="{49BAEA0A-CF46-7446-B81E-55B2C34BC6C0}"/>
              </a:ext>
            </a:extLst>
          </p:cNvPr>
          <p:cNvSpPr/>
          <p:nvPr/>
        </p:nvSpPr>
        <p:spPr>
          <a:xfrm flipV="1">
            <a:off x="5782286" y="3620585"/>
            <a:ext cx="3141599" cy="949531"/>
          </a:xfrm>
          <a:prstGeom prst="curvedDownArrow">
            <a:avLst/>
          </a:prstGeom>
          <a:solidFill>
            <a:srgbClr val="FCB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4A6C88-EFD7-5F48-B8DD-F0EFBA8F8F6C}"/>
              </a:ext>
            </a:extLst>
          </p:cNvPr>
          <p:cNvSpPr txBox="1"/>
          <p:nvPr/>
        </p:nvSpPr>
        <p:spPr>
          <a:xfrm>
            <a:off x="-246330" y="2874443"/>
            <a:ext cx="2301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AWS Config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DA50323B-FB76-B64E-873E-AC415C4C9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022" y="2140365"/>
            <a:ext cx="711200" cy="7112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0323987-E8AD-4C4F-BC3A-7EE8DFE9E886}"/>
              </a:ext>
            </a:extLst>
          </p:cNvPr>
          <p:cNvSpPr txBox="1"/>
          <p:nvPr/>
        </p:nvSpPr>
        <p:spPr>
          <a:xfrm>
            <a:off x="-282004" y="1766685"/>
            <a:ext cx="2301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AWS Systems Manager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1495C8E1-42EE-324B-951A-51AFEEE10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348" y="1030112"/>
            <a:ext cx="711200" cy="7112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24CBCCC-F6F8-6144-B793-B6400E0B07A8}"/>
              </a:ext>
            </a:extLst>
          </p:cNvPr>
          <p:cNvSpPr txBox="1"/>
          <p:nvPr/>
        </p:nvSpPr>
        <p:spPr>
          <a:xfrm>
            <a:off x="2258554" y="1813286"/>
            <a:ext cx="1138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Amazon Inspector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AD7BBCE5-03A2-CA48-A3A5-1463273D1A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6234" y="1083460"/>
            <a:ext cx="711200" cy="7112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F52DC25-2AAE-7C41-9246-1CCC542A41DD}"/>
              </a:ext>
            </a:extLst>
          </p:cNvPr>
          <p:cNvSpPr txBox="1"/>
          <p:nvPr/>
        </p:nvSpPr>
        <p:spPr>
          <a:xfrm>
            <a:off x="3151670" y="1842914"/>
            <a:ext cx="1162843" cy="459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Amazon Macie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43247B30-29F7-D14E-8202-33FC3E297A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36686" y="1075334"/>
            <a:ext cx="711200" cy="7112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A75CE67-A930-4E4C-A49C-5181C1C11B2B}"/>
              </a:ext>
            </a:extLst>
          </p:cNvPr>
          <p:cNvSpPr txBox="1"/>
          <p:nvPr/>
        </p:nvSpPr>
        <p:spPr>
          <a:xfrm>
            <a:off x="3931746" y="1847782"/>
            <a:ext cx="1426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Amazon </a:t>
            </a:r>
            <a:r>
              <a:rPr lang="en-US" sz="1200" dirty="0" err="1"/>
              <a:t>GuardDuty</a:t>
            </a:r>
            <a:endParaRPr lang="en-US" sz="1200" dirty="0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65CE017C-C44D-FB4F-B6E8-2B75AF5D32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14513" y="1085698"/>
            <a:ext cx="711200" cy="7112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C11B4B2-BBB9-214A-ADFB-7F7CEFB927E8}"/>
              </a:ext>
            </a:extLst>
          </p:cNvPr>
          <p:cNvSpPr txBox="1"/>
          <p:nvPr/>
        </p:nvSpPr>
        <p:spPr>
          <a:xfrm>
            <a:off x="5169587" y="1861331"/>
            <a:ext cx="829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AWS Security Hub 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98D046C9-751C-4142-ABAE-D1CB8888E9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48103" y="1088761"/>
            <a:ext cx="711200" cy="7112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D92F188-FA75-AC46-8514-6993DE9A8095}"/>
              </a:ext>
            </a:extLst>
          </p:cNvPr>
          <p:cNvSpPr txBox="1"/>
          <p:nvPr/>
        </p:nvSpPr>
        <p:spPr>
          <a:xfrm>
            <a:off x="7527393" y="1774592"/>
            <a:ext cx="2301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AWS Lambda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48AC09CD-0764-0648-BCC7-DB3E17A2D0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26599" y="1208362"/>
            <a:ext cx="584715" cy="58471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ED7CD9EE-BD4D-794C-BBA5-9D72759BF88F}"/>
              </a:ext>
            </a:extLst>
          </p:cNvPr>
          <p:cNvSpPr txBox="1"/>
          <p:nvPr/>
        </p:nvSpPr>
        <p:spPr>
          <a:xfrm>
            <a:off x="8919266" y="1784605"/>
            <a:ext cx="2301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Amazon CloudWatch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0955F5C3-66D5-914C-AEE8-7DB6FC417F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30686" y="1170016"/>
            <a:ext cx="597260" cy="59726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568F52F-ECE7-6044-8E2E-BFFE2285704C}"/>
              </a:ext>
            </a:extLst>
          </p:cNvPr>
          <p:cNvSpPr txBox="1"/>
          <p:nvPr/>
        </p:nvSpPr>
        <p:spPr>
          <a:xfrm>
            <a:off x="6099122" y="5824144"/>
            <a:ext cx="1308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Amazon CloudWatch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BA8928C-40BB-2C42-848D-D6EF291B1DF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61386" y="5190584"/>
            <a:ext cx="597260" cy="59726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82AB5BB-1F47-A34C-A19E-0893C07C6D4D}"/>
              </a:ext>
            </a:extLst>
          </p:cNvPr>
          <p:cNvSpPr txBox="1"/>
          <p:nvPr/>
        </p:nvSpPr>
        <p:spPr>
          <a:xfrm>
            <a:off x="7454104" y="5845413"/>
            <a:ext cx="1082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AWS CloudTrail</a:t>
            </a: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id="{32F2E7C2-09AC-4743-A9F4-0A620008DF3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67105" y="5173545"/>
            <a:ext cx="614299" cy="61429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7EFBDA6C-1186-6546-9238-2FAE0EFEB33D}"/>
              </a:ext>
            </a:extLst>
          </p:cNvPr>
          <p:cNvSpPr txBox="1"/>
          <p:nvPr/>
        </p:nvSpPr>
        <p:spPr>
          <a:xfrm>
            <a:off x="2738936" y="4427537"/>
            <a:ext cx="130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AWS Key Management Service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F7A30F20-9A6F-E64C-B7F5-5262A36A9A8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90033" y="3786197"/>
            <a:ext cx="599550" cy="59955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D5319140-A642-1646-820A-B253F3EC0547}"/>
              </a:ext>
            </a:extLst>
          </p:cNvPr>
          <p:cNvSpPr txBox="1"/>
          <p:nvPr/>
        </p:nvSpPr>
        <p:spPr>
          <a:xfrm>
            <a:off x="709921" y="5646518"/>
            <a:ext cx="1600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AWS Identity and Access Management (IAM)</a:t>
            </a: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2F4F9454-6F1B-3A4F-A87C-1E4A2E99D1E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33009" y="5047820"/>
            <a:ext cx="542652" cy="54265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41449CF2-83F4-BD40-B2BD-E4938E104C08}"/>
              </a:ext>
            </a:extLst>
          </p:cNvPr>
          <p:cNvSpPr txBox="1"/>
          <p:nvPr/>
        </p:nvSpPr>
        <p:spPr>
          <a:xfrm>
            <a:off x="2741891" y="5845413"/>
            <a:ext cx="1079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AWS Single Sign-On</a:t>
            </a: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11185C70-9A02-6A4B-9BBC-944D3A72A10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052307" y="5201965"/>
            <a:ext cx="597260" cy="59726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FBADAC47-4C17-8441-83EE-A05A11594A38}"/>
              </a:ext>
            </a:extLst>
          </p:cNvPr>
          <p:cNvSpPr txBox="1"/>
          <p:nvPr/>
        </p:nvSpPr>
        <p:spPr>
          <a:xfrm>
            <a:off x="3680335" y="4444713"/>
            <a:ext cx="1080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AWS Firewall Manager</a:t>
            </a:r>
          </a:p>
        </p:txBody>
      </p:sp>
      <p:pic>
        <p:nvPicPr>
          <p:cNvPr id="87" name="Graphic 86">
            <a:extLst>
              <a:ext uri="{FF2B5EF4-FFF2-40B4-BE49-F238E27FC236}">
                <a16:creationId xmlns:a16="http://schemas.microsoft.com/office/drawing/2014/main" id="{6EB7121E-AD8F-0647-BBE8-DCB283EE608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925956" y="3765990"/>
            <a:ext cx="619757" cy="61975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6AFF933-1B89-BD4A-9CF2-D832AA928B38}"/>
              </a:ext>
            </a:extLst>
          </p:cNvPr>
          <p:cNvSpPr txBox="1"/>
          <p:nvPr/>
        </p:nvSpPr>
        <p:spPr>
          <a:xfrm>
            <a:off x="3522747" y="5857595"/>
            <a:ext cx="138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AWS Secrets Manager</a:t>
            </a:r>
          </a:p>
        </p:txBody>
      </p:sp>
      <p:pic>
        <p:nvPicPr>
          <p:cNvPr id="89" name="Graphic 88">
            <a:extLst>
              <a:ext uri="{FF2B5EF4-FFF2-40B4-BE49-F238E27FC236}">
                <a16:creationId xmlns:a16="http://schemas.microsoft.com/office/drawing/2014/main" id="{E228A2EE-A2FC-D54F-A5F3-FB8E70AD067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914547" y="5201965"/>
            <a:ext cx="613721" cy="61372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8D03FC28-F61B-B64A-BC08-DF2F5F436CA3}"/>
              </a:ext>
            </a:extLst>
          </p:cNvPr>
          <p:cNvSpPr txBox="1"/>
          <p:nvPr/>
        </p:nvSpPr>
        <p:spPr>
          <a:xfrm>
            <a:off x="4686957" y="4526515"/>
            <a:ext cx="873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AWS Shield</a:t>
            </a: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9E9001E5-A301-804D-A232-B50C94994FB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794626" y="3772116"/>
            <a:ext cx="617872" cy="617872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AE35A19B-EFAD-4549-85B3-96A91F3579BE}"/>
              </a:ext>
            </a:extLst>
          </p:cNvPr>
          <p:cNvSpPr txBox="1"/>
          <p:nvPr/>
        </p:nvSpPr>
        <p:spPr>
          <a:xfrm>
            <a:off x="4736846" y="5871688"/>
            <a:ext cx="566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AWS WAF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1867BD31-82DB-9F42-94EC-02DEEF11CB2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736846" y="5224571"/>
            <a:ext cx="599573" cy="599573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67BAE59D-4EDC-844E-81B6-9AE492895C64}"/>
              </a:ext>
            </a:extLst>
          </p:cNvPr>
          <p:cNvSpPr txBox="1"/>
          <p:nvPr/>
        </p:nvSpPr>
        <p:spPr>
          <a:xfrm>
            <a:off x="416515" y="4615123"/>
            <a:ext cx="2301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Amazon VPC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CDEAE8B7-D6A5-5E46-A0C9-9AFE447A176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289992" y="3944672"/>
            <a:ext cx="620337" cy="62033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7A8EB7B5-A21C-D74E-9066-A0C5E3A96106}"/>
              </a:ext>
            </a:extLst>
          </p:cNvPr>
          <p:cNvSpPr txBox="1"/>
          <p:nvPr/>
        </p:nvSpPr>
        <p:spPr>
          <a:xfrm>
            <a:off x="9630686" y="4040118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Snapshot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1BB00B6A-F2AB-244A-9674-1E5865F9F73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546688" y="3575783"/>
            <a:ext cx="469900" cy="4699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18639C04-2EA6-5E40-89B5-1761AD2C727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483430" y="3527177"/>
            <a:ext cx="469900" cy="46990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2013511D-F982-2D4E-989C-70F0BEA9D958}"/>
              </a:ext>
            </a:extLst>
          </p:cNvPr>
          <p:cNvSpPr txBox="1"/>
          <p:nvPr/>
        </p:nvSpPr>
        <p:spPr>
          <a:xfrm>
            <a:off x="11117183" y="4081690"/>
            <a:ext cx="1186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Archive</a:t>
            </a:r>
          </a:p>
        </p:txBody>
      </p:sp>
    </p:spTree>
    <p:extLst>
      <p:ext uri="{BB962C8B-B14F-4D97-AF65-F5344CB8AC3E}">
        <p14:creationId xmlns:p14="http://schemas.microsoft.com/office/powerpoint/2010/main" val="384291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0" grpId="0"/>
      <p:bldP spid="62" grpId="0"/>
      <p:bldP spid="64" grpId="0"/>
      <p:bldP spid="66" grpId="0"/>
      <p:bldP spid="68" grpId="0"/>
      <p:bldP spid="70" grpId="0"/>
      <p:bldP spid="72" grpId="0"/>
      <p:bldP spid="74" grpId="0"/>
      <p:bldP spid="76" grpId="0"/>
      <p:bldP spid="80" grpId="0"/>
      <p:bldP spid="82" grpId="0"/>
      <p:bldP spid="84" grpId="0"/>
      <p:bldP spid="86" grpId="0"/>
      <p:bldP spid="88" grpId="0"/>
      <p:bldP spid="90" grpId="0"/>
      <p:bldP spid="92" grpId="0"/>
      <p:bldP spid="94" grpId="0"/>
      <p:bldP spid="96" grpId="0"/>
      <p:bldP spid="9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59DB27-4712-5F46-9454-B5F29822CAA7}"/>
              </a:ext>
            </a:extLst>
          </p:cNvPr>
          <p:cNvSpPr txBox="1"/>
          <p:nvPr/>
        </p:nvSpPr>
        <p:spPr>
          <a:xfrm>
            <a:off x="1832858" y="2322055"/>
            <a:ext cx="306920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Amazon CloudWatch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AC07E64-9196-B545-AA20-00F8C3C2F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3327" y="1324284"/>
            <a:ext cx="948267" cy="948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EDCB82-6528-F64A-A00D-8C855C2A8FC8}"/>
              </a:ext>
            </a:extLst>
          </p:cNvPr>
          <p:cNvSpPr txBox="1"/>
          <p:nvPr/>
        </p:nvSpPr>
        <p:spPr>
          <a:xfrm>
            <a:off x="7195383" y="2322055"/>
            <a:ext cx="306920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AWS CloudTrail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012DB37-CE11-4540-85EB-BF7738949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55852" y="1324283"/>
            <a:ext cx="948267" cy="9482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A6AAF0C-F82C-4444-A537-8A39D5654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Core logging services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F12A8A-3A37-8842-824B-71A9903B2D28}"/>
              </a:ext>
            </a:extLst>
          </p:cNvPr>
          <p:cNvSpPr/>
          <p:nvPr/>
        </p:nvSpPr>
        <p:spPr>
          <a:xfrm>
            <a:off x="1028587" y="2839576"/>
            <a:ext cx="10124495" cy="379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883">
              <a:lnSpc>
                <a:spcPct val="120000"/>
              </a:lnSpc>
            </a:pPr>
            <a:r>
              <a:rPr lang="en-US" sz="2000" dirty="0">
                <a:cs typeface="Helvetica Neue Light"/>
              </a:rPr>
              <a:t>Full</a:t>
            </a:r>
            <a:r>
              <a:rPr lang="en-US" sz="2000" dirty="0">
                <a:solidFill>
                  <a:schemeClr val="accent6"/>
                </a:solidFill>
                <a:cs typeface="Helvetica Neue Light"/>
              </a:rPr>
              <a:t> </a:t>
            </a:r>
            <a:r>
              <a:rPr lang="en-US" sz="2000" b="1" dirty="0">
                <a:solidFill>
                  <a:srgbClr val="FCB64C"/>
                </a:solidFill>
                <a:cs typeface="Helvetica Neue Light"/>
              </a:rPr>
              <a:t>visibility</a:t>
            </a:r>
            <a:r>
              <a:rPr lang="en-US" sz="2000" dirty="0">
                <a:solidFill>
                  <a:schemeClr val="accent6"/>
                </a:solidFill>
                <a:cs typeface="Helvetica Neue Light"/>
              </a:rPr>
              <a:t> </a:t>
            </a:r>
            <a:r>
              <a:rPr lang="en-US" sz="2000" dirty="0">
                <a:cs typeface="Helvetica Neue Light"/>
              </a:rPr>
              <a:t>of your AWS environment</a:t>
            </a:r>
          </a:p>
          <a:p>
            <a:pPr marL="171446" indent="-171446" defTabSz="342883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 Neue Light"/>
              </a:rPr>
              <a:t>CloudTrail will record access to API calls and save logs in your S3 buckets, no matter how those API calls were made</a:t>
            </a:r>
          </a:p>
          <a:p>
            <a:pPr marL="171446" indent="-171446" defTabSz="342883">
              <a:lnSpc>
                <a:spcPct val="120000"/>
              </a:lnSpc>
              <a:buFont typeface="Arial"/>
              <a:buChar char="•"/>
            </a:pPr>
            <a:endParaRPr lang="en-US" dirty="0">
              <a:cs typeface="Helvetica Neue Light"/>
            </a:endParaRPr>
          </a:p>
          <a:p>
            <a:pPr defTabSz="342883">
              <a:lnSpc>
                <a:spcPct val="120000"/>
              </a:lnSpc>
            </a:pPr>
            <a:r>
              <a:rPr lang="en-US" sz="2000" b="1" dirty="0">
                <a:solidFill>
                  <a:schemeClr val="accent1"/>
                </a:solidFill>
                <a:cs typeface="Helvetica Neue Light"/>
              </a:rPr>
              <a:t>Who</a:t>
            </a:r>
            <a:r>
              <a:rPr lang="en-US" sz="2000" dirty="0">
                <a:cs typeface="Helvetica Neue Light"/>
              </a:rPr>
              <a:t> did </a:t>
            </a:r>
            <a:r>
              <a:rPr lang="en-US" sz="2000" b="1" dirty="0">
                <a:solidFill>
                  <a:schemeClr val="accent1"/>
                </a:solidFill>
                <a:cs typeface="Helvetica Neue Light"/>
              </a:rPr>
              <a:t>what</a:t>
            </a:r>
            <a:r>
              <a:rPr lang="en-US" sz="2000" dirty="0">
                <a:cs typeface="Helvetica Neue Light"/>
              </a:rPr>
              <a:t> and </a:t>
            </a:r>
            <a:r>
              <a:rPr lang="en-US" sz="2000" b="1" dirty="0">
                <a:solidFill>
                  <a:schemeClr val="accent1"/>
                </a:solidFill>
                <a:cs typeface="Helvetica Neue Light"/>
              </a:rPr>
              <a:t>when</a:t>
            </a:r>
            <a:r>
              <a:rPr lang="en-US" sz="2000" dirty="0">
                <a:cs typeface="Helvetica Neue Light"/>
              </a:rPr>
              <a:t> and from </a:t>
            </a:r>
            <a:r>
              <a:rPr lang="en-US" sz="2000" b="1" dirty="0">
                <a:solidFill>
                  <a:schemeClr val="accent1"/>
                </a:solidFill>
                <a:cs typeface="Helvetica Neue Light"/>
              </a:rPr>
              <a:t>where</a:t>
            </a:r>
            <a:r>
              <a:rPr lang="en-US" sz="2000" dirty="0">
                <a:cs typeface="Helvetica Neue Light"/>
              </a:rPr>
              <a:t> (IP address)</a:t>
            </a:r>
          </a:p>
          <a:p>
            <a:pPr marL="171446" indent="-171446" defTabSz="342883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 Neue Light"/>
              </a:rPr>
              <a:t>CloudTrail/Config support for many AWS services and growing - includes EC2, EBS, VPC, RDS, IAM and RedShift</a:t>
            </a:r>
          </a:p>
          <a:p>
            <a:pPr marL="171446" indent="-171446" defTabSz="342883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 Neue Light"/>
              </a:rPr>
              <a:t>Edge/CDN, WAF, ELB,VPC/Network </a:t>
            </a:r>
            <a:r>
              <a:rPr lang="en-US" dirty="0" err="1">
                <a:cs typeface="Helvetica Neue Light"/>
              </a:rPr>
              <a:t>FlowLogs</a:t>
            </a:r>
            <a:endParaRPr lang="en-US" dirty="0">
              <a:cs typeface="Helvetica Neue Light"/>
            </a:endParaRPr>
          </a:p>
          <a:p>
            <a:pPr marL="171446" indent="-171446" defTabSz="342883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 Neue Light"/>
              </a:rPr>
              <a:t>Easily Aggregate all log information</a:t>
            </a:r>
          </a:p>
          <a:p>
            <a:pPr marL="171446" indent="-171446" defTabSz="342883">
              <a:lnSpc>
                <a:spcPct val="120000"/>
              </a:lnSpc>
              <a:buFont typeface="Arial"/>
              <a:buChar char="•"/>
            </a:pPr>
            <a:r>
              <a:rPr lang="en-US" dirty="0">
                <a:cs typeface="Helvetica Neue Light"/>
              </a:rPr>
              <a:t>CloudWatch Alarms</a:t>
            </a:r>
          </a:p>
          <a:p>
            <a:pPr defTabSz="342883">
              <a:lnSpc>
                <a:spcPct val="120000"/>
              </a:lnSpc>
            </a:pPr>
            <a:endParaRPr lang="en-US" dirty="0"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3767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DD7EB-E99A-FC4A-A797-CD37CEF0A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Cyber Data Lake</a:t>
            </a:r>
          </a:p>
        </p:txBody>
      </p:sp>
      <p:sp>
        <p:nvSpPr>
          <p:cNvPr id="5" name="Amazon Redshift">
            <a:extLst>
              <a:ext uri="{FF2B5EF4-FFF2-40B4-BE49-F238E27FC236}">
                <a16:creationId xmlns:a16="http://schemas.microsoft.com/office/drawing/2014/main" id="{F5C3FAF5-6807-7D49-8EB7-E449D41DD50B}"/>
              </a:ext>
            </a:extLst>
          </p:cNvPr>
          <p:cNvSpPr txBox="1"/>
          <p:nvPr/>
        </p:nvSpPr>
        <p:spPr>
          <a:xfrm>
            <a:off x="3694296" y="5283649"/>
            <a:ext cx="1296696" cy="9065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976" tIns="9976" rIns="9976" bIns="9976">
            <a:spAutoFit/>
          </a:bodyPr>
          <a:lstStyle>
            <a:lvl1pPr defTabSz="831624">
              <a:lnSpc>
                <a:spcPct val="80000"/>
              </a:lnSpc>
              <a:defRPr sz="4400" b="1"/>
            </a:lvl1pPr>
          </a:lstStyle>
          <a:p>
            <a:pPr>
              <a:lnSpc>
                <a:spcPct val="90000"/>
              </a:lnSpc>
            </a:pPr>
            <a:r>
              <a:rPr lang="en-US" sz="1600" b="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Realtime Application and Users activities</a:t>
            </a:r>
          </a:p>
        </p:txBody>
      </p:sp>
      <p:sp>
        <p:nvSpPr>
          <p:cNvPr id="6" name="Amazon Redshift">
            <a:extLst>
              <a:ext uri="{FF2B5EF4-FFF2-40B4-BE49-F238E27FC236}">
                <a16:creationId xmlns:a16="http://schemas.microsoft.com/office/drawing/2014/main" id="{F53CEB7C-2DF3-B64A-9981-F8E504099A42}"/>
              </a:ext>
            </a:extLst>
          </p:cNvPr>
          <p:cNvSpPr txBox="1"/>
          <p:nvPr/>
        </p:nvSpPr>
        <p:spPr>
          <a:xfrm>
            <a:off x="2154527" y="5209447"/>
            <a:ext cx="1759632" cy="4633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976" tIns="9976" rIns="9976" bIns="9976">
            <a:spAutoFit/>
          </a:bodyPr>
          <a:lstStyle>
            <a:lvl1pPr defTabSz="831624">
              <a:lnSpc>
                <a:spcPct val="80000"/>
              </a:lnSpc>
              <a:defRPr sz="4400" b="1"/>
            </a:lvl1pPr>
          </a:lstStyle>
          <a:p>
            <a:pPr>
              <a:lnSpc>
                <a:spcPct val="90000"/>
              </a:lnSpc>
            </a:pPr>
            <a:r>
              <a:rPr lang="en-US" sz="1600" b="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 premises activities</a:t>
            </a:r>
            <a:endParaRPr lang="en-US" sz="1333" b="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2BB1ACF3-078E-F544-92EE-8A4CB4F30B8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38574" y="4471521"/>
            <a:ext cx="593831" cy="592007"/>
            <a:chOff x="3261" y="1871"/>
            <a:chExt cx="977" cy="974"/>
          </a:xfrm>
          <a:solidFill>
            <a:schemeClr val="bg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53D52936-E428-6144-917B-F74F2DE7E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" y="1886"/>
              <a:ext cx="489" cy="487"/>
            </a:xfrm>
            <a:custGeom>
              <a:avLst/>
              <a:gdLst>
                <a:gd name="T0" fmla="*/ 0 w 65"/>
                <a:gd name="T1" fmla="*/ 0 h 65"/>
                <a:gd name="T2" fmla="*/ 65 w 65"/>
                <a:gd name="T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5" h="65">
                  <a:moveTo>
                    <a:pt x="0" y="0"/>
                  </a:moveTo>
                  <a:cubicBezTo>
                    <a:pt x="0" y="0"/>
                    <a:pt x="60" y="0"/>
                    <a:pt x="65" y="65"/>
                  </a:cubicBezTo>
                </a:path>
              </a:pathLst>
            </a:custGeom>
            <a:grp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99213C1-7B0C-8641-B695-E7EB243C4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" y="2013"/>
              <a:ext cx="361" cy="360"/>
            </a:xfrm>
            <a:custGeom>
              <a:avLst/>
              <a:gdLst>
                <a:gd name="T0" fmla="*/ 0 w 48"/>
                <a:gd name="T1" fmla="*/ 0 h 48"/>
                <a:gd name="T2" fmla="*/ 48 w 48"/>
                <a:gd name="T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cubicBezTo>
                    <a:pt x="0" y="0"/>
                    <a:pt x="45" y="0"/>
                    <a:pt x="48" y="48"/>
                  </a:cubicBezTo>
                </a:path>
              </a:pathLst>
            </a:custGeom>
            <a:grp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D24135B-F936-4D4A-A16D-C59179023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" y="2133"/>
              <a:ext cx="241" cy="247"/>
            </a:xfrm>
            <a:custGeom>
              <a:avLst/>
              <a:gdLst>
                <a:gd name="T0" fmla="*/ 0 w 32"/>
                <a:gd name="T1" fmla="*/ 0 h 33"/>
                <a:gd name="T2" fmla="*/ 32 w 32"/>
                <a:gd name="T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33">
                  <a:moveTo>
                    <a:pt x="0" y="0"/>
                  </a:moveTo>
                  <a:cubicBezTo>
                    <a:pt x="0" y="0"/>
                    <a:pt x="30" y="0"/>
                    <a:pt x="32" y="33"/>
                  </a:cubicBezTo>
                </a:path>
              </a:pathLst>
            </a:custGeom>
            <a:grp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A91ADA7-F4D5-C94C-B092-30187131F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" y="1871"/>
              <a:ext cx="977" cy="974"/>
            </a:xfrm>
            <a:custGeom>
              <a:avLst/>
              <a:gdLst>
                <a:gd name="T0" fmla="*/ 50 w 130"/>
                <a:gd name="T1" fmla="*/ 0 h 130"/>
                <a:gd name="T2" fmla="*/ 0 w 130"/>
                <a:gd name="T3" fmla="*/ 64 h 130"/>
                <a:gd name="T4" fmla="*/ 66 w 130"/>
                <a:gd name="T5" fmla="*/ 130 h 130"/>
                <a:gd name="T6" fmla="*/ 130 w 130"/>
                <a:gd name="T7" fmla="*/ 8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30">
                  <a:moveTo>
                    <a:pt x="50" y="0"/>
                  </a:moveTo>
                  <a:cubicBezTo>
                    <a:pt x="21" y="7"/>
                    <a:pt x="0" y="33"/>
                    <a:pt x="0" y="64"/>
                  </a:cubicBezTo>
                  <a:cubicBezTo>
                    <a:pt x="0" y="101"/>
                    <a:pt x="30" y="130"/>
                    <a:pt x="66" y="130"/>
                  </a:cubicBezTo>
                  <a:cubicBezTo>
                    <a:pt x="97" y="130"/>
                    <a:pt x="123" y="109"/>
                    <a:pt x="130" y="81"/>
                  </a:cubicBezTo>
                </a:path>
              </a:pathLst>
            </a:custGeom>
            <a:grp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86243EB6-2286-4140-8DDB-C787A03DC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" y="2245"/>
              <a:ext cx="285" cy="277"/>
            </a:xfrm>
            <a:prstGeom prst="ellipse">
              <a:avLst/>
            </a:prstGeom>
            <a:grp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711622B0-F4BB-FA41-9A84-BF2D93DCA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" y="2328"/>
              <a:ext cx="83" cy="112"/>
            </a:xfrm>
            <a:custGeom>
              <a:avLst/>
              <a:gdLst>
                <a:gd name="T0" fmla="*/ 83 w 83"/>
                <a:gd name="T1" fmla="*/ 52 h 112"/>
                <a:gd name="T2" fmla="*/ 0 w 83"/>
                <a:gd name="T3" fmla="*/ 0 h 112"/>
                <a:gd name="T4" fmla="*/ 0 w 83"/>
                <a:gd name="T5" fmla="*/ 112 h 112"/>
                <a:gd name="T6" fmla="*/ 83 w 83"/>
                <a:gd name="T7" fmla="*/ 5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112">
                  <a:moveTo>
                    <a:pt x="83" y="52"/>
                  </a:moveTo>
                  <a:lnTo>
                    <a:pt x="0" y="0"/>
                  </a:lnTo>
                  <a:lnTo>
                    <a:pt x="0" y="112"/>
                  </a:lnTo>
                  <a:lnTo>
                    <a:pt x="83" y="52"/>
                  </a:lnTo>
                  <a:close/>
                </a:path>
              </a:pathLst>
            </a:custGeom>
            <a:grp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9426A0-240D-1B43-BEAF-955EBFDDBCEA}"/>
              </a:ext>
            </a:extLst>
          </p:cNvPr>
          <p:cNvGrpSpPr/>
          <p:nvPr/>
        </p:nvGrpSpPr>
        <p:grpSpPr>
          <a:xfrm>
            <a:off x="2428579" y="4515447"/>
            <a:ext cx="496176" cy="592007"/>
            <a:chOff x="4019532" y="4218101"/>
            <a:chExt cx="1478757" cy="1764364"/>
          </a:xfrm>
        </p:grpSpPr>
        <p:sp>
          <p:nvSpPr>
            <p:cNvPr id="15" name="Freeform 128">
              <a:extLst>
                <a:ext uri="{FF2B5EF4-FFF2-40B4-BE49-F238E27FC236}">
                  <a16:creationId xmlns:a16="http://schemas.microsoft.com/office/drawing/2014/main" id="{4D33C07D-41C4-3648-A24C-3B02875FCE3E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4019532" y="4218101"/>
              <a:ext cx="1478757" cy="816885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400">
                <a:latin typeface="Arial"/>
              </a:endParaRPr>
            </a:p>
          </p:txBody>
        </p:sp>
        <p:grpSp>
          <p:nvGrpSpPr>
            <p:cNvPr id="16" name="Group 13">
              <a:extLst>
                <a:ext uri="{FF2B5EF4-FFF2-40B4-BE49-F238E27FC236}">
                  <a16:creationId xmlns:a16="http://schemas.microsoft.com/office/drawing/2014/main" id="{E4F063B2-4FCB-E74E-9213-B65551E1B5C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08233" y="4876255"/>
              <a:ext cx="778444" cy="1106210"/>
              <a:chOff x="2822" y="1538"/>
              <a:chExt cx="114" cy="162"/>
            </a:xfrm>
          </p:grpSpPr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4B1E2C95-383F-4A4C-9A2F-0CC6892DD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2" y="1538"/>
                <a:ext cx="114" cy="162"/>
              </a:xfrm>
              <a:custGeom>
                <a:avLst/>
                <a:gdLst>
                  <a:gd name="T0" fmla="*/ 77 w 81"/>
                  <a:gd name="T1" fmla="*/ 0 h 117"/>
                  <a:gd name="T2" fmla="*/ 3 w 81"/>
                  <a:gd name="T3" fmla="*/ 0 h 117"/>
                  <a:gd name="T4" fmla="*/ 0 w 81"/>
                  <a:gd name="T5" fmla="*/ 3 h 117"/>
                  <a:gd name="T6" fmla="*/ 0 w 81"/>
                  <a:gd name="T7" fmla="*/ 74 h 117"/>
                  <a:gd name="T8" fmla="*/ 0 w 81"/>
                  <a:gd name="T9" fmla="*/ 88 h 117"/>
                  <a:gd name="T10" fmla="*/ 0 w 81"/>
                  <a:gd name="T11" fmla="*/ 117 h 117"/>
                  <a:gd name="T12" fmla="*/ 81 w 81"/>
                  <a:gd name="T13" fmla="*/ 117 h 117"/>
                  <a:gd name="T14" fmla="*/ 81 w 81"/>
                  <a:gd name="T15" fmla="*/ 88 h 117"/>
                  <a:gd name="T16" fmla="*/ 81 w 81"/>
                  <a:gd name="T17" fmla="*/ 74 h 117"/>
                  <a:gd name="T18" fmla="*/ 81 w 81"/>
                  <a:gd name="T19" fmla="*/ 3 h 117"/>
                  <a:gd name="T20" fmla="*/ 77 w 81"/>
                  <a:gd name="T2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117">
                    <a:moveTo>
                      <a:pt x="7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81" y="117"/>
                      <a:pt x="81" y="117"/>
                      <a:pt x="81" y="117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81" y="74"/>
                      <a:pt x="81" y="74"/>
                      <a:pt x="81" y="74"/>
                    </a:cubicBezTo>
                    <a:cubicBezTo>
                      <a:pt x="81" y="3"/>
                      <a:pt x="81" y="3"/>
                      <a:pt x="81" y="3"/>
                    </a:cubicBezTo>
                    <a:cubicBezTo>
                      <a:pt x="81" y="1"/>
                      <a:pt x="79" y="0"/>
                      <a:pt x="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3335752C-385B-0648-8FC2-8C27D74E4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9" y="1587"/>
                <a:ext cx="79" cy="22"/>
              </a:xfrm>
              <a:custGeom>
                <a:avLst/>
                <a:gdLst>
                  <a:gd name="T0" fmla="*/ 0 w 79"/>
                  <a:gd name="T1" fmla="*/ 22 h 22"/>
                  <a:gd name="T2" fmla="*/ 0 w 79"/>
                  <a:gd name="T3" fmla="*/ 0 h 22"/>
                  <a:gd name="T4" fmla="*/ 79 w 79"/>
                  <a:gd name="T5" fmla="*/ 0 h 22"/>
                  <a:gd name="T6" fmla="*/ 79 w 79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22">
                    <a:moveTo>
                      <a:pt x="0" y="22"/>
                    </a:moveTo>
                    <a:lnTo>
                      <a:pt x="0" y="0"/>
                    </a:lnTo>
                    <a:lnTo>
                      <a:pt x="79" y="0"/>
                    </a:lnTo>
                    <a:lnTo>
                      <a:pt x="79" y="22"/>
                    </a:lnTo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7ED550DD-4AB0-7A4E-B5E5-21F631C9DF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9" y="1621"/>
                <a:ext cx="79" cy="22"/>
              </a:xfrm>
              <a:custGeom>
                <a:avLst/>
                <a:gdLst>
                  <a:gd name="T0" fmla="*/ 0 w 79"/>
                  <a:gd name="T1" fmla="*/ 22 h 22"/>
                  <a:gd name="T2" fmla="*/ 0 w 79"/>
                  <a:gd name="T3" fmla="*/ 0 h 22"/>
                  <a:gd name="T4" fmla="*/ 79 w 79"/>
                  <a:gd name="T5" fmla="*/ 0 h 22"/>
                  <a:gd name="T6" fmla="*/ 79 w 79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22">
                    <a:moveTo>
                      <a:pt x="0" y="22"/>
                    </a:moveTo>
                    <a:lnTo>
                      <a:pt x="0" y="0"/>
                    </a:lnTo>
                    <a:lnTo>
                      <a:pt x="79" y="0"/>
                    </a:lnTo>
                    <a:lnTo>
                      <a:pt x="79" y="22"/>
                    </a:lnTo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8E65C285-AB30-1846-93C1-63FB94DAD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9" y="1656"/>
                <a:ext cx="79" cy="22"/>
              </a:xfrm>
              <a:custGeom>
                <a:avLst/>
                <a:gdLst>
                  <a:gd name="T0" fmla="*/ 0 w 79"/>
                  <a:gd name="T1" fmla="*/ 22 h 22"/>
                  <a:gd name="T2" fmla="*/ 0 w 79"/>
                  <a:gd name="T3" fmla="*/ 0 h 22"/>
                  <a:gd name="T4" fmla="*/ 79 w 79"/>
                  <a:gd name="T5" fmla="*/ 0 h 22"/>
                  <a:gd name="T6" fmla="*/ 79 w 79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22">
                    <a:moveTo>
                      <a:pt x="0" y="22"/>
                    </a:moveTo>
                    <a:lnTo>
                      <a:pt x="0" y="0"/>
                    </a:lnTo>
                    <a:lnTo>
                      <a:pt x="79" y="0"/>
                    </a:lnTo>
                    <a:lnTo>
                      <a:pt x="79" y="22"/>
                    </a:lnTo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" name="Rectangle 18">
                <a:extLst>
                  <a:ext uri="{FF2B5EF4-FFF2-40B4-BE49-F238E27FC236}">
                    <a16:creationId xmlns:a16="http://schemas.microsoft.com/office/drawing/2014/main" id="{A101037A-4B4F-5B4F-B401-91BB013437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8" y="1551"/>
                <a:ext cx="34" cy="18"/>
              </a:xfrm>
              <a:prstGeom prst="rect">
                <a:avLst/>
              </a:pr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E4CBA23-7834-E448-AB40-180F6EC88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4040" y="4469712"/>
              <a:ext cx="0" cy="402018"/>
            </a:xfrm>
            <a:prstGeom prst="straightConnector1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tailEnd type="arrow" w="med" len="sm"/>
            </a:ln>
          </p:spPr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91ADF3-23EC-0449-B0FA-EB69D01E98FC}"/>
              </a:ext>
            </a:extLst>
          </p:cNvPr>
          <p:cNvGrpSpPr/>
          <p:nvPr/>
        </p:nvGrpSpPr>
        <p:grpSpPr>
          <a:xfrm>
            <a:off x="2565804" y="2251114"/>
            <a:ext cx="2972312" cy="1659541"/>
            <a:chOff x="1292318" y="1453927"/>
            <a:chExt cx="2229234" cy="124465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FCF224B-E486-794D-8784-BA53FB0D9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lum bright="40000" contrast="-40000"/>
            </a:blip>
            <a:srcRect l="1951" t="-5734" r="6411" b="26646"/>
            <a:stretch/>
          </p:blipFill>
          <p:spPr>
            <a:xfrm>
              <a:off x="1301706" y="1453927"/>
              <a:ext cx="2210460" cy="1244656"/>
            </a:xfrm>
            <a:custGeom>
              <a:avLst/>
              <a:gdLst>
                <a:gd name="connsiteX0" fmla="*/ 2128167 w 4297680"/>
                <a:gd name="connsiteY0" fmla="*/ 0 h 1898443"/>
                <a:gd name="connsiteX1" fmla="*/ 2188949 w 4297680"/>
                <a:gd name="connsiteY1" fmla="*/ 36123 h 1898443"/>
                <a:gd name="connsiteX2" fmla="*/ 2228966 w 4297680"/>
                <a:gd name="connsiteY2" fmla="*/ 55976 h 1898443"/>
                <a:gd name="connsiteX3" fmla="*/ 2223718 w 4297680"/>
                <a:gd name="connsiteY3" fmla="*/ 57267 h 1898443"/>
                <a:gd name="connsiteX4" fmla="*/ 2195268 w 4297680"/>
                <a:gd name="connsiteY4" fmla="*/ 85215 h 1898443"/>
                <a:gd name="connsiteX5" fmla="*/ 2504417 w 4297680"/>
                <a:gd name="connsiteY5" fmla="*/ 199991 h 1898443"/>
                <a:gd name="connsiteX6" fmla="*/ 2590165 w 4297680"/>
                <a:gd name="connsiteY6" fmla="*/ 205301 h 1898443"/>
                <a:gd name="connsiteX7" fmla="*/ 2605542 w 4297680"/>
                <a:gd name="connsiteY7" fmla="*/ 210647 h 1898443"/>
                <a:gd name="connsiteX8" fmla="*/ 3399183 w 4297680"/>
                <a:gd name="connsiteY8" fmla="*/ 330018 h 1898443"/>
                <a:gd name="connsiteX9" fmla="*/ 4239074 w 4297680"/>
                <a:gd name="connsiteY9" fmla="*/ 194778 h 1898443"/>
                <a:gd name="connsiteX10" fmla="*/ 4292765 w 4297680"/>
                <a:gd name="connsiteY10" fmla="*/ 174171 h 1898443"/>
                <a:gd name="connsiteX11" fmla="*/ 4297680 w 4297680"/>
                <a:gd name="connsiteY11" fmla="*/ 229209 h 1898443"/>
                <a:gd name="connsiteX12" fmla="*/ 2148840 w 4297680"/>
                <a:gd name="connsiteY12" fmla="*/ 1898443 h 1898443"/>
                <a:gd name="connsiteX13" fmla="*/ 0 w 4297680"/>
                <a:gd name="connsiteY13" fmla="*/ 229209 h 1898443"/>
                <a:gd name="connsiteX14" fmla="*/ 2589 w 4297680"/>
                <a:gd name="connsiteY14" fmla="*/ 189382 h 1898443"/>
                <a:gd name="connsiteX15" fmla="*/ 16683 w 4297680"/>
                <a:gd name="connsiteY15" fmla="*/ 194779 h 1898443"/>
                <a:gd name="connsiteX16" fmla="*/ 859183 w 4297680"/>
                <a:gd name="connsiteY16" fmla="*/ 330019 h 1898443"/>
                <a:gd name="connsiteX17" fmla="*/ 1462541 w 4297680"/>
                <a:gd name="connsiteY17" fmla="*/ 261802 h 1898443"/>
                <a:gd name="connsiteX18" fmla="*/ 1586661 w 4297680"/>
                <a:gd name="connsiteY18" fmla="*/ 229262 h 1898443"/>
                <a:gd name="connsiteX19" fmla="*/ 1644470 w 4297680"/>
                <a:gd name="connsiteY19" fmla="*/ 229191 h 1898443"/>
                <a:gd name="connsiteX20" fmla="*/ 1768345 w 4297680"/>
                <a:gd name="connsiteY20" fmla="*/ 214620 h 1898443"/>
                <a:gd name="connsiteX21" fmla="*/ 2070685 w 4297680"/>
                <a:gd name="connsiteY21" fmla="*/ 82947 h 1898443"/>
                <a:gd name="connsiteX22" fmla="*/ 2040734 w 4297680"/>
                <a:gd name="connsiteY22" fmla="*/ 56613 h 1898443"/>
                <a:gd name="connsiteX23" fmla="*/ 2028971 w 4297680"/>
                <a:gd name="connsiteY23" fmla="*/ 54401 h 189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97680" h="1898443">
                  <a:moveTo>
                    <a:pt x="2128167" y="0"/>
                  </a:moveTo>
                  <a:lnTo>
                    <a:pt x="2188949" y="36123"/>
                  </a:lnTo>
                  <a:lnTo>
                    <a:pt x="2228966" y="55976"/>
                  </a:lnTo>
                  <a:lnTo>
                    <a:pt x="2223718" y="57267"/>
                  </a:lnTo>
                  <a:cubicBezTo>
                    <a:pt x="2206562" y="64911"/>
                    <a:pt x="2196494" y="74305"/>
                    <a:pt x="2195268" y="85215"/>
                  </a:cubicBezTo>
                  <a:cubicBezTo>
                    <a:pt x="2190361" y="128857"/>
                    <a:pt x="2328771" y="180244"/>
                    <a:pt x="2504417" y="199991"/>
                  </a:cubicBezTo>
                  <a:lnTo>
                    <a:pt x="2590165" y="205301"/>
                  </a:lnTo>
                  <a:lnTo>
                    <a:pt x="2605542" y="210647"/>
                  </a:lnTo>
                  <a:cubicBezTo>
                    <a:pt x="2851314" y="287690"/>
                    <a:pt x="3119054" y="330018"/>
                    <a:pt x="3399183" y="330018"/>
                  </a:cubicBezTo>
                  <a:cubicBezTo>
                    <a:pt x="3696859" y="330018"/>
                    <a:pt x="3980722" y="281858"/>
                    <a:pt x="4239074" y="194778"/>
                  </a:cubicBezTo>
                  <a:lnTo>
                    <a:pt x="4292765" y="174171"/>
                  </a:lnTo>
                  <a:lnTo>
                    <a:pt x="4297680" y="229209"/>
                  </a:lnTo>
                  <a:cubicBezTo>
                    <a:pt x="4297680" y="1151101"/>
                    <a:pt x="3335612" y="1898443"/>
                    <a:pt x="2148840" y="1898443"/>
                  </a:cubicBezTo>
                  <a:cubicBezTo>
                    <a:pt x="962068" y="1898443"/>
                    <a:pt x="0" y="1151101"/>
                    <a:pt x="0" y="229209"/>
                  </a:cubicBezTo>
                  <a:lnTo>
                    <a:pt x="2589" y="189382"/>
                  </a:lnTo>
                  <a:lnTo>
                    <a:pt x="16683" y="194779"/>
                  </a:lnTo>
                  <a:cubicBezTo>
                    <a:pt x="275670" y="281859"/>
                    <a:pt x="560379" y="330019"/>
                    <a:pt x="859183" y="330019"/>
                  </a:cubicBezTo>
                  <a:cubicBezTo>
                    <a:pt x="1068487" y="330019"/>
                    <a:pt x="1270961" y="306210"/>
                    <a:pt x="1462541" y="261802"/>
                  </a:cubicBezTo>
                  <a:lnTo>
                    <a:pt x="1586661" y="229262"/>
                  </a:lnTo>
                  <a:lnTo>
                    <a:pt x="1644470" y="229191"/>
                  </a:lnTo>
                  <a:cubicBezTo>
                    <a:pt x="1682894" y="226786"/>
                    <a:pt x="1724774" y="221974"/>
                    <a:pt x="1768345" y="214620"/>
                  </a:cubicBezTo>
                  <a:cubicBezTo>
                    <a:pt x="1942632" y="185203"/>
                    <a:pt x="2077994" y="126252"/>
                    <a:pt x="2070685" y="82947"/>
                  </a:cubicBezTo>
                  <a:cubicBezTo>
                    <a:pt x="2068857" y="72121"/>
                    <a:pt x="2058286" y="63298"/>
                    <a:pt x="2040734" y="56613"/>
                  </a:cubicBezTo>
                  <a:lnTo>
                    <a:pt x="2028971" y="54401"/>
                  </a:lnTo>
                  <a:close/>
                </a:path>
              </a:pathLst>
            </a:custGeom>
          </p:spPr>
        </p:pic>
        <p:sp>
          <p:nvSpPr>
            <p:cNvPr id="25" name="Freeform 523">
              <a:extLst>
                <a:ext uri="{FF2B5EF4-FFF2-40B4-BE49-F238E27FC236}">
                  <a16:creationId xmlns:a16="http://schemas.microsoft.com/office/drawing/2014/main" id="{DAD80C9A-C96F-2043-A0F6-0B12C0E61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596" y="1490109"/>
              <a:ext cx="2224677" cy="1193668"/>
            </a:xfrm>
            <a:custGeom>
              <a:avLst/>
              <a:gdLst>
                <a:gd name="T0" fmla="*/ 958 w 959"/>
                <a:gd name="T1" fmla="*/ 0 h 508"/>
                <a:gd name="T2" fmla="*/ 959 w 959"/>
                <a:gd name="T3" fmla="*/ 28 h 508"/>
                <a:gd name="T4" fmla="*/ 480 w 959"/>
                <a:gd name="T5" fmla="*/ 508 h 508"/>
                <a:gd name="T6" fmla="*/ 0 w 959"/>
                <a:gd name="T7" fmla="*/ 28 h 508"/>
                <a:gd name="T8" fmla="*/ 1 w 959"/>
                <a:gd name="T9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9" h="508">
                  <a:moveTo>
                    <a:pt x="958" y="0"/>
                  </a:moveTo>
                  <a:cubicBezTo>
                    <a:pt x="959" y="9"/>
                    <a:pt x="959" y="19"/>
                    <a:pt x="959" y="28"/>
                  </a:cubicBezTo>
                  <a:cubicBezTo>
                    <a:pt x="959" y="293"/>
                    <a:pt x="744" y="508"/>
                    <a:pt x="480" y="508"/>
                  </a:cubicBezTo>
                  <a:cubicBezTo>
                    <a:pt x="215" y="508"/>
                    <a:pt x="0" y="293"/>
                    <a:pt x="0" y="28"/>
                  </a:cubicBezTo>
                  <a:cubicBezTo>
                    <a:pt x="0" y="19"/>
                    <a:pt x="1" y="9"/>
                    <a:pt x="1" y="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 w="19050" cap="rnd">
              <a:solidFill>
                <a:schemeClr val="accent2"/>
              </a:solidFill>
              <a:prstDash val="solid"/>
              <a:rou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en-US" sz="2400" kern="0"/>
            </a:p>
          </p:txBody>
        </p:sp>
        <p:grpSp>
          <p:nvGrpSpPr>
            <p:cNvPr id="26" name="Group 4">
              <a:extLst>
                <a:ext uri="{FF2B5EF4-FFF2-40B4-BE49-F238E27FC236}">
                  <a16:creationId xmlns:a16="http://schemas.microsoft.com/office/drawing/2014/main" id="{738DABEE-CB59-2245-83F1-07C28C3CC1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2318" y="1477781"/>
              <a:ext cx="2229234" cy="204738"/>
              <a:chOff x="2376" y="1409"/>
              <a:chExt cx="562" cy="55"/>
            </a:xfrm>
          </p:grpSpPr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C9C52D9E-1092-5C45-8C12-767E37D1D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" y="1409"/>
                <a:ext cx="559" cy="34"/>
              </a:xfrm>
              <a:custGeom>
                <a:avLst/>
                <a:gdLst>
                  <a:gd name="T0" fmla="*/ 0 w 264"/>
                  <a:gd name="T1" fmla="*/ 3 h 15"/>
                  <a:gd name="T2" fmla="*/ 14 w 264"/>
                  <a:gd name="T3" fmla="*/ 8 h 15"/>
                  <a:gd name="T4" fmla="*/ 93 w 264"/>
                  <a:gd name="T5" fmla="*/ 8 h 15"/>
                  <a:gd name="T6" fmla="*/ 93 w 264"/>
                  <a:gd name="T7" fmla="*/ 8 h 15"/>
                  <a:gd name="T8" fmla="*/ 171 w 264"/>
                  <a:gd name="T9" fmla="*/ 8 h 15"/>
                  <a:gd name="T10" fmla="*/ 171 w 264"/>
                  <a:gd name="T11" fmla="*/ 8 h 15"/>
                  <a:gd name="T12" fmla="*/ 249 w 264"/>
                  <a:gd name="T13" fmla="*/ 8 h 15"/>
                  <a:gd name="T14" fmla="*/ 264 w 264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4" h="15">
                    <a:moveTo>
                      <a:pt x="0" y="3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40" y="15"/>
                      <a:pt x="67" y="15"/>
                      <a:pt x="93" y="8"/>
                    </a:cubicBezTo>
                    <a:cubicBezTo>
                      <a:pt x="93" y="8"/>
                      <a:pt x="93" y="8"/>
                      <a:pt x="93" y="8"/>
                    </a:cubicBezTo>
                    <a:cubicBezTo>
                      <a:pt x="118" y="0"/>
                      <a:pt x="145" y="0"/>
                      <a:pt x="171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96" y="15"/>
                      <a:pt x="223" y="15"/>
                      <a:pt x="249" y="8"/>
                    </a:cubicBezTo>
                    <a:cubicBezTo>
                      <a:pt x="264" y="3"/>
                      <a:pt x="264" y="3"/>
                      <a:pt x="264" y="3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BE7F85FE-F6F9-D840-9FF4-2D6A5ED72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6" y="1429"/>
                <a:ext cx="561" cy="35"/>
              </a:xfrm>
              <a:custGeom>
                <a:avLst/>
                <a:gdLst>
                  <a:gd name="T0" fmla="*/ 0 w 267"/>
                  <a:gd name="T1" fmla="*/ 3 h 15"/>
                  <a:gd name="T2" fmla="*/ 16 w 267"/>
                  <a:gd name="T3" fmla="*/ 8 h 15"/>
                  <a:gd name="T4" fmla="*/ 95 w 267"/>
                  <a:gd name="T5" fmla="*/ 8 h 15"/>
                  <a:gd name="T6" fmla="*/ 95 w 267"/>
                  <a:gd name="T7" fmla="*/ 8 h 15"/>
                  <a:gd name="T8" fmla="*/ 173 w 267"/>
                  <a:gd name="T9" fmla="*/ 8 h 15"/>
                  <a:gd name="T10" fmla="*/ 173 w 267"/>
                  <a:gd name="T11" fmla="*/ 8 h 15"/>
                  <a:gd name="T12" fmla="*/ 251 w 267"/>
                  <a:gd name="T13" fmla="*/ 8 h 15"/>
                  <a:gd name="T14" fmla="*/ 267 w 267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5">
                    <a:moveTo>
                      <a:pt x="0" y="3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42" y="15"/>
                      <a:pt x="69" y="15"/>
                      <a:pt x="95" y="8"/>
                    </a:cubicBezTo>
                    <a:cubicBezTo>
                      <a:pt x="95" y="8"/>
                      <a:pt x="95" y="8"/>
                      <a:pt x="95" y="8"/>
                    </a:cubicBezTo>
                    <a:cubicBezTo>
                      <a:pt x="120" y="0"/>
                      <a:pt x="147" y="0"/>
                      <a:pt x="173" y="8"/>
                    </a:cubicBezTo>
                    <a:cubicBezTo>
                      <a:pt x="173" y="8"/>
                      <a:pt x="173" y="8"/>
                      <a:pt x="173" y="8"/>
                    </a:cubicBezTo>
                    <a:cubicBezTo>
                      <a:pt x="198" y="15"/>
                      <a:pt x="225" y="15"/>
                      <a:pt x="251" y="8"/>
                    </a:cubicBezTo>
                    <a:cubicBezTo>
                      <a:pt x="267" y="3"/>
                      <a:pt x="267" y="3"/>
                      <a:pt x="267" y="3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314BD8-DB12-BF48-8644-E86994C4EE65}"/>
              </a:ext>
            </a:extLst>
          </p:cNvPr>
          <p:cNvCxnSpPr>
            <a:cxnSpLocks/>
            <a:endCxn id="15" idx="5"/>
          </p:cNvCxnSpPr>
          <p:nvPr/>
        </p:nvCxnSpPr>
        <p:spPr>
          <a:xfrm flipH="1">
            <a:off x="2654734" y="3918409"/>
            <a:ext cx="1080801" cy="597039"/>
          </a:xfrm>
          <a:prstGeom prst="line">
            <a:avLst/>
          </a:prstGeom>
          <a:noFill/>
          <a:ln w="19050" cap="rnd" cmpd="sng" algn="ctr">
            <a:solidFill>
              <a:srgbClr val="FF9600"/>
            </a:solidFill>
            <a:prstDash val="solid"/>
            <a:headEnd type="arrow" w="med" len="sm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7B5A55-95EB-304B-A0AB-43B4CF904B3A}"/>
              </a:ext>
            </a:extLst>
          </p:cNvPr>
          <p:cNvCxnSpPr>
            <a:cxnSpLocks/>
            <a:stCxn id="25" idx="2"/>
            <a:endCxn id="8" idx="0"/>
          </p:cNvCxnSpPr>
          <p:nvPr/>
        </p:nvCxnSpPr>
        <p:spPr>
          <a:xfrm flipH="1">
            <a:off x="4030931" y="3890914"/>
            <a:ext cx="22575" cy="589724"/>
          </a:xfrm>
          <a:prstGeom prst="line">
            <a:avLst/>
          </a:prstGeom>
          <a:noFill/>
          <a:ln w="19050" cap="rnd" cmpd="sng" algn="ctr">
            <a:solidFill>
              <a:srgbClr val="FF9600"/>
            </a:solidFill>
            <a:prstDash val="solid"/>
            <a:headEnd type="arrow" w="med" len="sm"/>
          </a:ln>
          <a:effectLst/>
        </p:spPr>
      </p:cxnSp>
      <p:sp>
        <p:nvSpPr>
          <p:cNvPr id="31" name="Amazon Redshift">
            <a:extLst>
              <a:ext uri="{FF2B5EF4-FFF2-40B4-BE49-F238E27FC236}">
                <a16:creationId xmlns:a16="http://schemas.microsoft.com/office/drawing/2014/main" id="{78962672-8C84-594B-9DFD-F075F4FC3185}"/>
              </a:ext>
            </a:extLst>
          </p:cNvPr>
          <p:cNvSpPr txBox="1"/>
          <p:nvPr/>
        </p:nvSpPr>
        <p:spPr>
          <a:xfrm>
            <a:off x="2991055" y="1827252"/>
            <a:ext cx="2226235" cy="268048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976" tIns="9976" rIns="9976" bIns="9976" anchor="ctr">
            <a:noAutofit/>
          </a:bodyPr>
          <a:lstStyle>
            <a:lvl1pPr defTabSz="831624">
              <a:lnSpc>
                <a:spcPct val="80000"/>
              </a:lnSpc>
              <a:defRPr sz="4400" b="1"/>
            </a:lvl1pPr>
          </a:lstStyle>
          <a:p>
            <a:pPr algn="ctr">
              <a:lnSpc>
                <a:spcPct val="90000"/>
              </a:lnSpc>
              <a:spcBef>
                <a:spcPts val="800"/>
              </a:spcBef>
            </a:pPr>
            <a:r>
              <a:rPr lang="en-US" sz="2133" b="0" spc="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Cyber Data Lake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A1349CB2-615A-C248-B82C-AE5F44AF1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6223" y="4239447"/>
            <a:ext cx="509843" cy="509843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F49CD90-27F1-8241-AFE2-A0E6B476A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5077" y="4702612"/>
            <a:ext cx="408371" cy="408371"/>
          </a:xfrm>
          <a:prstGeom prst="rect">
            <a:avLst/>
          </a:prstGeom>
        </p:spPr>
      </p:pic>
      <p:sp>
        <p:nvSpPr>
          <p:cNvPr id="40" name="Amazon Redshift">
            <a:extLst>
              <a:ext uri="{FF2B5EF4-FFF2-40B4-BE49-F238E27FC236}">
                <a16:creationId xmlns:a16="http://schemas.microsoft.com/office/drawing/2014/main" id="{0930BD15-C4A7-EF48-BF65-5F7BA092426A}"/>
              </a:ext>
            </a:extLst>
          </p:cNvPr>
          <p:cNvSpPr txBox="1"/>
          <p:nvPr/>
        </p:nvSpPr>
        <p:spPr>
          <a:xfrm>
            <a:off x="5260578" y="5254609"/>
            <a:ext cx="1159492" cy="6849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976" tIns="9976" rIns="9976" bIns="9976">
            <a:spAutoFit/>
          </a:bodyPr>
          <a:lstStyle>
            <a:lvl1pPr defTabSz="831624">
              <a:lnSpc>
                <a:spcPct val="80000"/>
              </a:lnSpc>
              <a:defRPr sz="4400" b="1"/>
            </a:lvl1pPr>
          </a:lstStyle>
          <a:p>
            <a:pPr>
              <a:lnSpc>
                <a:spcPct val="90000"/>
              </a:lnSpc>
            </a:pPr>
            <a:r>
              <a:rPr lang="en-US" sz="1600" b="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Security Services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E3D59FE-7DE0-634D-858D-61E0B877BD75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4580840" y="3823756"/>
            <a:ext cx="820304" cy="415691"/>
          </a:xfrm>
          <a:prstGeom prst="line">
            <a:avLst/>
          </a:prstGeom>
          <a:noFill/>
          <a:ln w="19050" cap="rnd" cmpd="sng" algn="ctr">
            <a:solidFill>
              <a:srgbClr val="FF9600"/>
            </a:solidFill>
            <a:prstDash val="solid"/>
            <a:headEnd type="arrow" w="med" len="sm"/>
          </a:ln>
          <a:effectLst/>
        </p:spPr>
      </p:cxnSp>
      <p:grpSp>
        <p:nvGrpSpPr>
          <p:cNvPr id="46" name="Group 4">
            <a:extLst>
              <a:ext uri="{FF2B5EF4-FFF2-40B4-BE49-F238E27FC236}">
                <a16:creationId xmlns:a16="http://schemas.microsoft.com/office/drawing/2014/main" id="{2F3C4FB0-F5DA-0B4B-A298-454AD4E2F8A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95863" y="3752016"/>
            <a:ext cx="1176912" cy="1091869"/>
            <a:chOff x="1803" y="564"/>
            <a:chExt cx="1204" cy="1117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D0AF498-80A4-6F46-B11B-0B4EDB6E5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5" y="564"/>
              <a:ext cx="1062" cy="1117"/>
            </a:xfrm>
            <a:custGeom>
              <a:avLst/>
              <a:gdLst>
                <a:gd name="T0" fmla="*/ 609 w 1062"/>
                <a:gd name="T1" fmla="*/ 517 h 1117"/>
                <a:gd name="T2" fmla="*/ 459 w 1062"/>
                <a:gd name="T3" fmla="*/ 427 h 1117"/>
                <a:gd name="T4" fmla="*/ 459 w 1062"/>
                <a:gd name="T5" fmla="*/ 117 h 1117"/>
                <a:gd name="T6" fmla="*/ 647 w 1062"/>
                <a:gd name="T7" fmla="*/ 0 h 1117"/>
                <a:gd name="T8" fmla="*/ 903 w 1062"/>
                <a:gd name="T9" fmla="*/ 172 h 1117"/>
                <a:gd name="T10" fmla="*/ 903 w 1062"/>
                <a:gd name="T11" fmla="*/ 343 h 1117"/>
                <a:gd name="T12" fmla="*/ 1062 w 1062"/>
                <a:gd name="T13" fmla="*/ 473 h 1117"/>
                <a:gd name="T14" fmla="*/ 1062 w 1062"/>
                <a:gd name="T15" fmla="*/ 698 h 1117"/>
                <a:gd name="T16" fmla="*/ 918 w 1062"/>
                <a:gd name="T17" fmla="*/ 824 h 1117"/>
                <a:gd name="T18" fmla="*/ 918 w 1062"/>
                <a:gd name="T19" fmla="*/ 987 h 1117"/>
                <a:gd name="T20" fmla="*/ 705 w 1062"/>
                <a:gd name="T21" fmla="*/ 1117 h 1117"/>
                <a:gd name="T22" fmla="*/ 547 w 1062"/>
                <a:gd name="T23" fmla="*/ 1117 h 1117"/>
                <a:gd name="T24" fmla="*/ 467 w 1062"/>
                <a:gd name="T25" fmla="*/ 1056 h 1117"/>
                <a:gd name="T26" fmla="*/ 378 w 1062"/>
                <a:gd name="T27" fmla="*/ 1117 h 1117"/>
                <a:gd name="T28" fmla="*/ 211 w 1062"/>
                <a:gd name="T29" fmla="*/ 1117 h 1117"/>
                <a:gd name="T30" fmla="*/ 0 w 1062"/>
                <a:gd name="T31" fmla="*/ 970 h 1117"/>
                <a:gd name="T32" fmla="*/ 0 w 1062"/>
                <a:gd name="T33" fmla="*/ 845 h 1117"/>
                <a:gd name="T34" fmla="*/ 158 w 1062"/>
                <a:gd name="T35" fmla="*/ 753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62" h="1117">
                  <a:moveTo>
                    <a:pt x="609" y="517"/>
                  </a:moveTo>
                  <a:lnTo>
                    <a:pt x="459" y="427"/>
                  </a:lnTo>
                  <a:lnTo>
                    <a:pt x="459" y="117"/>
                  </a:lnTo>
                  <a:lnTo>
                    <a:pt x="647" y="0"/>
                  </a:lnTo>
                  <a:lnTo>
                    <a:pt x="903" y="172"/>
                  </a:lnTo>
                  <a:lnTo>
                    <a:pt x="903" y="343"/>
                  </a:lnTo>
                  <a:lnTo>
                    <a:pt x="1062" y="473"/>
                  </a:lnTo>
                  <a:lnTo>
                    <a:pt x="1062" y="698"/>
                  </a:lnTo>
                  <a:lnTo>
                    <a:pt x="918" y="824"/>
                  </a:lnTo>
                  <a:lnTo>
                    <a:pt x="918" y="987"/>
                  </a:lnTo>
                  <a:lnTo>
                    <a:pt x="705" y="1117"/>
                  </a:lnTo>
                  <a:lnTo>
                    <a:pt x="547" y="1117"/>
                  </a:lnTo>
                  <a:lnTo>
                    <a:pt x="467" y="1056"/>
                  </a:lnTo>
                  <a:lnTo>
                    <a:pt x="378" y="1117"/>
                  </a:lnTo>
                  <a:lnTo>
                    <a:pt x="211" y="1117"/>
                  </a:lnTo>
                  <a:lnTo>
                    <a:pt x="0" y="970"/>
                  </a:lnTo>
                  <a:lnTo>
                    <a:pt x="0" y="845"/>
                  </a:lnTo>
                  <a:lnTo>
                    <a:pt x="158" y="753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F04B31D-81D8-EB43-8CB7-3BF50542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" y="564"/>
              <a:ext cx="601" cy="836"/>
            </a:xfrm>
            <a:custGeom>
              <a:avLst/>
              <a:gdLst>
                <a:gd name="T0" fmla="*/ 601 w 601"/>
                <a:gd name="T1" fmla="*/ 117 h 836"/>
                <a:gd name="T2" fmla="*/ 419 w 601"/>
                <a:gd name="T3" fmla="*/ 0 h 836"/>
                <a:gd name="T4" fmla="*/ 142 w 601"/>
                <a:gd name="T5" fmla="*/ 176 h 836"/>
                <a:gd name="T6" fmla="*/ 142 w 601"/>
                <a:gd name="T7" fmla="*/ 343 h 836"/>
                <a:gd name="T8" fmla="*/ 0 w 601"/>
                <a:gd name="T9" fmla="*/ 460 h 836"/>
                <a:gd name="T10" fmla="*/ 0 w 601"/>
                <a:gd name="T11" fmla="*/ 709 h 836"/>
                <a:gd name="T12" fmla="*/ 157 w 601"/>
                <a:gd name="T13" fmla="*/ 836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1" h="836">
                  <a:moveTo>
                    <a:pt x="601" y="117"/>
                  </a:moveTo>
                  <a:lnTo>
                    <a:pt x="419" y="0"/>
                  </a:lnTo>
                  <a:lnTo>
                    <a:pt x="142" y="176"/>
                  </a:lnTo>
                  <a:lnTo>
                    <a:pt x="142" y="343"/>
                  </a:lnTo>
                  <a:lnTo>
                    <a:pt x="0" y="460"/>
                  </a:lnTo>
                  <a:lnTo>
                    <a:pt x="0" y="709"/>
                  </a:lnTo>
                  <a:lnTo>
                    <a:pt x="157" y="836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D7AC892-4F28-3B47-BFC7-1AE85B06D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5" y="1101"/>
              <a:ext cx="117" cy="519"/>
            </a:xfrm>
            <a:custGeom>
              <a:avLst/>
              <a:gdLst>
                <a:gd name="T0" fmla="*/ 0 w 117"/>
                <a:gd name="T1" fmla="*/ 0 h 519"/>
                <a:gd name="T2" fmla="*/ 117 w 117"/>
                <a:gd name="T3" fmla="*/ 88 h 519"/>
                <a:gd name="T4" fmla="*/ 117 w 117"/>
                <a:gd name="T5" fmla="*/ 5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519">
                  <a:moveTo>
                    <a:pt x="0" y="0"/>
                  </a:moveTo>
                  <a:lnTo>
                    <a:pt x="117" y="88"/>
                  </a:lnTo>
                  <a:lnTo>
                    <a:pt x="117" y="519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18B54BB-C50D-0C4D-B878-0B87B025A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" y="1319"/>
              <a:ext cx="315" cy="176"/>
            </a:xfrm>
            <a:custGeom>
              <a:avLst/>
              <a:gdLst>
                <a:gd name="T0" fmla="*/ 151 w 151"/>
                <a:gd name="T1" fmla="*/ 0 h 84"/>
                <a:gd name="T2" fmla="*/ 0 w 151"/>
                <a:gd name="T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1" h="84">
                  <a:moveTo>
                    <a:pt x="151" y="0"/>
                  </a:moveTo>
                  <a:cubicBezTo>
                    <a:pt x="151" y="1"/>
                    <a:pt x="0" y="84"/>
                    <a:pt x="0" y="84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Line 9">
              <a:extLst>
                <a:ext uri="{FF2B5EF4-FFF2-40B4-BE49-F238E27FC236}">
                  <a16:creationId xmlns:a16="http://schemas.microsoft.com/office/drawing/2014/main" id="{BE5E1D79-0A0F-7E42-8F63-EF066A383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0" y="1541"/>
              <a:ext cx="179" cy="106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05D2687-A0B2-5349-9444-DD8E2E1FF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" y="1152"/>
              <a:ext cx="303" cy="251"/>
            </a:xfrm>
            <a:custGeom>
              <a:avLst/>
              <a:gdLst>
                <a:gd name="T0" fmla="*/ 303 w 303"/>
                <a:gd name="T1" fmla="*/ 251 h 251"/>
                <a:gd name="T2" fmla="*/ 303 w 303"/>
                <a:gd name="T3" fmla="*/ 87 h 251"/>
                <a:gd name="T4" fmla="*/ 157 w 303"/>
                <a:gd name="T5" fmla="*/ 0 h 251"/>
                <a:gd name="T6" fmla="*/ 0 w 303"/>
                <a:gd name="T7" fmla="*/ 10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51">
                  <a:moveTo>
                    <a:pt x="303" y="251"/>
                  </a:moveTo>
                  <a:lnTo>
                    <a:pt x="303" y="87"/>
                  </a:lnTo>
                  <a:lnTo>
                    <a:pt x="157" y="0"/>
                  </a:lnTo>
                  <a:lnTo>
                    <a:pt x="0" y="10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C835B59-2269-014E-AF7B-E389D092D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" y="911"/>
              <a:ext cx="157" cy="236"/>
            </a:xfrm>
            <a:custGeom>
              <a:avLst/>
              <a:gdLst>
                <a:gd name="T0" fmla="*/ 0 w 157"/>
                <a:gd name="T1" fmla="*/ 0 h 236"/>
                <a:gd name="T2" fmla="*/ 157 w 157"/>
                <a:gd name="T3" fmla="*/ 101 h 236"/>
                <a:gd name="T4" fmla="*/ 157 w 157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7" h="236">
                  <a:moveTo>
                    <a:pt x="0" y="0"/>
                  </a:moveTo>
                  <a:lnTo>
                    <a:pt x="157" y="101"/>
                  </a:lnTo>
                  <a:lnTo>
                    <a:pt x="157" y="236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74780CD-0D43-E843-AB9F-555D36901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" y="738"/>
              <a:ext cx="146" cy="274"/>
            </a:xfrm>
            <a:custGeom>
              <a:avLst/>
              <a:gdLst>
                <a:gd name="T0" fmla="*/ 0 w 146"/>
                <a:gd name="T1" fmla="*/ 274 h 274"/>
                <a:gd name="T2" fmla="*/ 146 w 146"/>
                <a:gd name="T3" fmla="*/ 186 h 274"/>
                <a:gd name="T4" fmla="*/ 146 w 146"/>
                <a:gd name="T5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274">
                  <a:moveTo>
                    <a:pt x="0" y="274"/>
                  </a:moveTo>
                  <a:lnTo>
                    <a:pt x="146" y="186"/>
                  </a:lnTo>
                  <a:lnTo>
                    <a:pt x="146" y="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Line 13">
              <a:extLst>
                <a:ext uri="{FF2B5EF4-FFF2-40B4-BE49-F238E27FC236}">
                  <a16:creationId xmlns:a16="http://schemas.microsoft.com/office/drawing/2014/main" id="{6C3350F2-B8FF-8B4B-B364-606D331757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650"/>
              <a:ext cx="0" cy="238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6" name="Line 14">
              <a:extLst>
                <a:ext uri="{FF2B5EF4-FFF2-40B4-BE49-F238E27FC236}">
                  <a16:creationId xmlns:a16="http://schemas.microsoft.com/office/drawing/2014/main" id="{7D01FAB6-F9B0-E34C-A81B-AB332B89FC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8" y="828"/>
              <a:ext cx="244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7" name="Line 15">
              <a:extLst>
                <a:ext uri="{FF2B5EF4-FFF2-40B4-BE49-F238E27FC236}">
                  <a16:creationId xmlns:a16="http://schemas.microsoft.com/office/drawing/2014/main" id="{3FC0B962-6EE7-4E45-8302-63DEA2FAC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90" y="1191"/>
              <a:ext cx="167" cy="113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8" name="Line 16">
              <a:extLst>
                <a:ext uri="{FF2B5EF4-FFF2-40B4-BE49-F238E27FC236}">
                  <a16:creationId xmlns:a16="http://schemas.microsoft.com/office/drawing/2014/main" id="{09A32436-E83F-EA4E-83BA-D8D2B36C51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7" y="1451"/>
              <a:ext cx="171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9" name="Line 17">
              <a:extLst>
                <a:ext uri="{FF2B5EF4-FFF2-40B4-BE49-F238E27FC236}">
                  <a16:creationId xmlns:a16="http://schemas.microsoft.com/office/drawing/2014/main" id="{C19863D4-114F-F749-99A1-59D049DEFA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09" y="1070"/>
              <a:ext cx="167" cy="82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" name="Line 18">
              <a:extLst>
                <a:ext uri="{FF2B5EF4-FFF2-40B4-BE49-F238E27FC236}">
                  <a16:creationId xmlns:a16="http://schemas.microsoft.com/office/drawing/2014/main" id="{0AB4CCFE-46E9-144D-8C40-C6D752DBE1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03" y="1070"/>
              <a:ext cx="173" cy="86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" name="Line 19">
              <a:extLst>
                <a:ext uri="{FF2B5EF4-FFF2-40B4-BE49-F238E27FC236}">
                  <a16:creationId xmlns:a16="http://schemas.microsoft.com/office/drawing/2014/main" id="{43B50155-5042-A24A-8D68-C24FC81085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" y="1012"/>
              <a:ext cx="0" cy="14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" name="Line 20">
              <a:extLst>
                <a:ext uri="{FF2B5EF4-FFF2-40B4-BE49-F238E27FC236}">
                  <a16:creationId xmlns:a16="http://schemas.microsoft.com/office/drawing/2014/main" id="{FCF750C2-8D19-C846-97E8-2011342890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639"/>
              <a:ext cx="0" cy="249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Line 21">
              <a:extLst>
                <a:ext uri="{FF2B5EF4-FFF2-40B4-BE49-F238E27FC236}">
                  <a16:creationId xmlns:a16="http://schemas.microsoft.com/office/drawing/2014/main" id="{456DD144-0095-5D41-99DD-3301BD2558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2" y="1451"/>
              <a:ext cx="186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35C54CB-07AC-B14B-8E4F-6522EB152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5" y="1140"/>
              <a:ext cx="101" cy="103"/>
            </a:xfrm>
            <a:prstGeom prst="ellipse">
              <a:avLst/>
            </a:prstGeom>
            <a:solidFill>
              <a:schemeClr val="tx2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348BF68-2D00-C34A-A81C-11B8DAFF9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3" y="1029"/>
              <a:ext cx="101" cy="103"/>
            </a:xfrm>
            <a:prstGeom prst="ellipse">
              <a:avLst/>
            </a:prstGeom>
            <a:solidFill>
              <a:schemeClr val="tx2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695A96B-BAFD-7A49-960C-78D6B8336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7" y="776"/>
              <a:ext cx="101" cy="103"/>
            </a:xfrm>
            <a:prstGeom prst="ellipse">
              <a:avLst/>
            </a:prstGeom>
            <a:solidFill>
              <a:schemeClr val="tx2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0427F80-88D7-B74D-AFDB-7AD211FE5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7" y="1399"/>
              <a:ext cx="101" cy="103"/>
            </a:xfrm>
            <a:prstGeom prst="ellipse">
              <a:avLst/>
            </a:prstGeom>
            <a:solidFill>
              <a:schemeClr val="tx2"/>
            </a:solidFill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85" name="Amazon Redshift">
            <a:extLst>
              <a:ext uri="{FF2B5EF4-FFF2-40B4-BE49-F238E27FC236}">
                <a16:creationId xmlns:a16="http://schemas.microsoft.com/office/drawing/2014/main" id="{7F388971-9122-F546-A717-EB3D0C84DF71}"/>
              </a:ext>
            </a:extLst>
          </p:cNvPr>
          <p:cNvSpPr txBox="1"/>
          <p:nvPr/>
        </p:nvSpPr>
        <p:spPr>
          <a:xfrm>
            <a:off x="7273283" y="4990306"/>
            <a:ext cx="1560877" cy="426540"/>
          </a:xfrm>
          <a:prstGeom prst="rect">
            <a:avLst/>
          </a:prstGeom>
          <a:ln w="3175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976" tIns="9976" rIns="9976" bIns="9976">
            <a:spAutoFit/>
          </a:bodyPr>
          <a:lstStyle>
            <a:lvl1pPr defTabSz="831624">
              <a:lnSpc>
                <a:spcPct val="80000"/>
              </a:lnSpc>
              <a:defRPr sz="4400" b="1"/>
            </a:lvl1pPr>
          </a:lstStyle>
          <a:p>
            <a:pPr algn="ctr" defTabSz="609585">
              <a:lnSpc>
                <a:spcPct val="90000"/>
              </a:lnSpc>
            </a:pPr>
            <a:r>
              <a:rPr lang="en-US" sz="1467" b="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Machine/Deep Learning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4FECBF4-EBAF-E645-B48C-6255D209F377}"/>
              </a:ext>
            </a:extLst>
          </p:cNvPr>
          <p:cNvCxnSpPr>
            <a:cxnSpLocks/>
          </p:cNvCxnSpPr>
          <p:nvPr/>
        </p:nvCxnSpPr>
        <p:spPr>
          <a:xfrm flipH="1">
            <a:off x="5401145" y="2292566"/>
            <a:ext cx="1787932" cy="654236"/>
          </a:xfrm>
          <a:prstGeom prst="line">
            <a:avLst/>
          </a:prstGeom>
          <a:noFill/>
          <a:ln w="19050" cap="rnd" cmpd="sng" algn="ctr">
            <a:solidFill>
              <a:srgbClr val="FF9600"/>
            </a:solidFill>
            <a:prstDash val="solid"/>
            <a:headEnd type="arrow" w="med" len="sm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CA0AD62-F7EA-F24A-A0C8-564590932E4C}"/>
              </a:ext>
            </a:extLst>
          </p:cNvPr>
          <p:cNvCxnSpPr>
            <a:cxnSpLocks/>
          </p:cNvCxnSpPr>
          <p:nvPr/>
        </p:nvCxnSpPr>
        <p:spPr>
          <a:xfrm flipH="1" flipV="1">
            <a:off x="5401145" y="2913708"/>
            <a:ext cx="1787932" cy="1079777"/>
          </a:xfrm>
          <a:prstGeom prst="line">
            <a:avLst/>
          </a:prstGeom>
          <a:noFill/>
          <a:ln w="19050" cap="rnd" cmpd="sng" algn="ctr">
            <a:solidFill>
              <a:srgbClr val="FF9600"/>
            </a:solidFill>
            <a:prstDash val="solid"/>
            <a:headEnd type="arrow" w="med" len="sm"/>
          </a:ln>
          <a:effectLst/>
        </p:spPr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F1E9348-38C6-254B-B152-9E4F593EEA9D}"/>
              </a:ext>
            </a:extLst>
          </p:cNvPr>
          <p:cNvSpPr/>
          <p:nvPr/>
        </p:nvSpPr>
        <p:spPr>
          <a:xfrm>
            <a:off x="7192287" y="671439"/>
            <a:ext cx="4054211" cy="264238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F71A8A0-3BF8-DE43-9881-027171EEAE8A}"/>
              </a:ext>
            </a:extLst>
          </p:cNvPr>
          <p:cNvGrpSpPr/>
          <p:nvPr/>
        </p:nvGrpSpPr>
        <p:grpSpPr>
          <a:xfrm>
            <a:off x="6648192" y="418718"/>
            <a:ext cx="1040433" cy="899375"/>
            <a:chOff x="2618848" y="1358425"/>
            <a:chExt cx="584727" cy="48880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411740E-26B0-3E47-A2E4-0C22883274AA}"/>
                </a:ext>
              </a:extLst>
            </p:cNvPr>
            <p:cNvGrpSpPr/>
            <p:nvPr/>
          </p:nvGrpSpPr>
          <p:grpSpPr>
            <a:xfrm>
              <a:off x="2659596" y="1388515"/>
              <a:ext cx="166242" cy="171445"/>
              <a:chOff x="5133183" y="5300437"/>
              <a:chExt cx="238918" cy="246394"/>
            </a:xfrm>
          </p:grpSpPr>
          <p:sp>
            <p:nvSpPr>
              <p:cNvPr id="83" name="Freeform 43">
                <a:extLst>
                  <a:ext uri="{FF2B5EF4-FFF2-40B4-BE49-F238E27FC236}">
                    <a16:creationId xmlns:a16="http://schemas.microsoft.com/office/drawing/2014/main" id="{6C4ECB88-C11E-F74F-9482-441CB5E2B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3183" y="5334954"/>
                <a:ext cx="212526" cy="211877"/>
              </a:xfrm>
              <a:custGeom>
                <a:avLst/>
                <a:gdLst>
                  <a:gd name="T0" fmla="*/ 731 w 1444"/>
                  <a:gd name="T1" fmla="*/ 711 h 1440"/>
                  <a:gd name="T2" fmla="*/ 1444 w 1444"/>
                  <a:gd name="T3" fmla="*/ 711 h 1440"/>
                  <a:gd name="T4" fmla="*/ 731 w 1444"/>
                  <a:gd name="T5" fmla="*/ 1440 h 1440"/>
                  <a:gd name="T6" fmla="*/ 0 w 1444"/>
                  <a:gd name="T7" fmla="*/ 711 h 1440"/>
                  <a:gd name="T8" fmla="*/ 731 w 1444"/>
                  <a:gd name="T9" fmla="*/ 0 h 1440"/>
                  <a:gd name="T10" fmla="*/ 731 w 1444"/>
                  <a:gd name="T11" fmla="*/ 711 h 1440"/>
                  <a:gd name="T12" fmla="*/ 731 w 1444"/>
                  <a:gd name="T13" fmla="*/ 711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4" h="1440">
                    <a:moveTo>
                      <a:pt x="731" y="711"/>
                    </a:moveTo>
                    <a:cubicBezTo>
                      <a:pt x="1444" y="711"/>
                      <a:pt x="1444" y="711"/>
                      <a:pt x="1444" y="711"/>
                    </a:cubicBezTo>
                    <a:cubicBezTo>
                      <a:pt x="1444" y="1112"/>
                      <a:pt x="1115" y="1440"/>
                      <a:pt x="731" y="1440"/>
                    </a:cubicBezTo>
                    <a:cubicBezTo>
                      <a:pt x="329" y="1440"/>
                      <a:pt x="0" y="1112"/>
                      <a:pt x="0" y="711"/>
                    </a:cubicBezTo>
                    <a:cubicBezTo>
                      <a:pt x="0" y="328"/>
                      <a:pt x="329" y="0"/>
                      <a:pt x="731" y="0"/>
                    </a:cubicBezTo>
                    <a:cubicBezTo>
                      <a:pt x="731" y="711"/>
                      <a:pt x="731" y="711"/>
                      <a:pt x="731" y="711"/>
                    </a:cubicBezTo>
                    <a:cubicBezTo>
                      <a:pt x="731" y="711"/>
                      <a:pt x="731" y="711"/>
                      <a:pt x="731" y="711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>
                  <a:defRPr/>
                </a:pPr>
                <a:endParaRPr lang="en-US" sz="2400">
                  <a:latin typeface="Arial"/>
                </a:endParaRPr>
              </a:p>
            </p:txBody>
          </p:sp>
          <p:sp>
            <p:nvSpPr>
              <p:cNvPr id="84" name="Freeform 44">
                <a:extLst>
                  <a:ext uri="{FF2B5EF4-FFF2-40B4-BE49-F238E27FC236}">
                    <a16:creationId xmlns:a16="http://schemas.microsoft.com/office/drawing/2014/main" id="{8404C0BC-81A7-0C4B-9129-1995EEC0A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7514" y="5300437"/>
                <a:ext cx="104587" cy="107940"/>
              </a:xfrm>
              <a:custGeom>
                <a:avLst/>
                <a:gdLst>
                  <a:gd name="T0" fmla="*/ 0 w 711"/>
                  <a:gd name="T1" fmla="*/ 734 h 734"/>
                  <a:gd name="T2" fmla="*/ 711 w 711"/>
                  <a:gd name="T3" fmla="*/ 734 h 734"/>
                  <a:gd name="T4" fmla="*/ 0 w 711"/>
                  <a:gd name="T5" fmla="*/ 0 h 734"/>
                  <a:gd name="T6" fmla="*/ 0 w 711"/>
                  <a:gd name="T7" fmla="*/ 734 h 734"/>
                  <a:gd name="T8" fmla="*/ 0 w 711"/>
                  <a:gd name="T9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1" h="734">
                    <a:moveTo>
                      <a:pt x="0" y="734"/>
                    </a:moveTo>
                    <a:cubicBezTo>
                      <a:pt x="711" y="734"/>
                      <a:pt x="711" y="734"/>
                      <a:pt x="711" y="734"/>
                    </a:cubicBezTo>
                    <a:cubicBezTo>
                      <a:pt x="711" y="331"/>
                      <a:pt x="383" y="0"/>
                      <a:pt x="0" y="0"/>
                    </a:cubicBezTo>
                    <a:cubicBezTo>
                      <a:pt x="0" y="734"/>
                      <a:pt x="0" y="734"/>
                      <a:pt x="0" y="734"/>
                    </a:cubicBezTo>
                    <a:cubicBezTo>
                      <a:pt x="0" y="734"/>
                      <a:pt x="0" y="734"/>
                      <a:pt x="0" y="734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>
                  <a:defRPr/>
                </a:pPr>
                <a:endParaRPr lang="en-US" sz="2400">
                  <a:latin typeface="Arial"/>
                </a:endParaRPr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389C1F0-5D71-864B-894B-6E1AB617569A}"/>
                </a:ext>
              </a:extLst>
            </p:cNvPr>
            <p:cNvSpPr/>
            <p:nvPr/>
          </p:nvSpPr>
          <p:spPr>
            <a:xfrm>
              <a:off x="2618848" y="1358425"/>
              <a:ext cx="247739" cy="231626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DBC6C6C-F90E-3C43-A433-B96F03056A46}"/>
                </a:ext>
              </a:extLst>
            </p:cNvPr>
            <p:cNvGrpSpPr/>
            <p:nvPr/>
          </p:nvGrpSpPr>
          <p:grpSpPr>
            <a:xfrm>
              <a:off x="2896949" y="1358425"/>
              <a:ext cx="306626" cy="231626"/>
              <a:chOff x="5613813" y="5267916"/>
              <a:chExt cx="489530" cy="332884"/>
            </a:xfrm>
          </p:grpSpPr>
          <p:sp>
            <p:nvSpPr>
              <p:cNvPr id="81" name="Freeform 14">
                <a:extLst>
                  <a:ext uri="{FF2B5EF4-FFF2-40B4-BE49-F238E27FC236}">
                    <a16:creationId xmlns:a16="http://schemas.microsoft.com/office/drawing/2014/main" id="{6F0FD7B9-47AE-8947-B68B-505BA84FD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8375" y="5343510"/>
                <a:ext cx="482973" cy="208306"/>
              </a:xfrm>
              <a:custGeom>
                <a:avLst/>
                <a:gdLst>
                  <a:gd name="T0" fmla="*/ 221 w 221"/>
                  <a:gd name="T1" fmla="*/ 64 h 96"/>
                  <a:gd name="T2" fmla="*/ 195 w 221"/>
                  <a:gd name="T3" fmla="*/ 64 h 96"/>
                  <a:gd name="T4" fmla="*/ 183 w 221"/>
                  <a:gd name="T5" fmla="*/ 53 h 96"/>
                  <a:gd name="T6" fmla="*/ 183 w 221"/>
                  <a:gd name="T7" fmla="*/ 7 h 96"/>
                  <a:gd name="T8" fmla="*/ 177 w 221"/>
                  <a:gd name="T9" fmla="*/ 0 h 96"/>
                  <a:gd name="T10" fmla="*/ 171 w 221"/>
                  <a:gd name="T11" fmla="*/ 2 h 96"/>
                  <a:gd name="T12" fmla="*/ 169 w 221"/>
                  <a:gd name="T13" fmla="*/ 7 h 96"/>
                  <a:gd name="T14" fmla="*/ 169 w 221"/>
                  <a:gd name="T15" fmla="*/ 26 h 96"/>
                  <a:gd name="T16" fmla="*/ 155 w 221"/>
                  <a:gd name="T17" fmla="*/ 40 h 96"/>
                  <a:gd name="T18" fmla="*/ 144 w 221"/>
                  <a:gd name="T19" fmla="*/ 37 h 96"/>
                  <a:gd name="T20" fmla="*/ 139 w 221"/>
                  <a:gd name="T21" fmla="*/ 26 h 96"/>
                  <a:gd name="T22" fmla="*/ 139 w 221"/>
                  <a:gd name="T23" fmla="*/ 7 h 96"/>
                  <a:gd name="T24" fmla="*/ 132 w 221"/>
                  <a:gd name="T25" fmla="*/ 0 h 96"/>
                  <a:gd name="T26" fmla="*/ 127 w 221"/>
                  <a:gd name="T27" fmla="*/ 2 h 96"/>
                  <a:gd name="T28" fmla="*/ 125 w 221"/>
                  <a:gd name="T29" fmla="*/ 7 h 96"/>
                  <a:gd name="T30" fmla="*/ 125 w 221"/>
                  <a:gd name="T31" fmla="*/ 81 h 96"/>
                  <a:gd name="T32" fmla="*/ 111 w 221"/>
                  <a:gd name="T33" fmla="*/ 96 h 96"/>
                  <a:gd name="T34" fmla="*/ 109 w 221"/>
                  <a:gd name="T35" fmla="*/ 96 h 96"/>
                  <a:gd name="T36" fmla="*/ 99 w 221"/>
                  <a:gd name="T37" fmla="*/ 92 h 96"/>
                  <a:gd name="T38" fmla="*/ 94 w 221"/>
                  <a:gd name="T39" fmla="*/ 82 h 96"/>
                  <a:gd name="T40" fmla="*/ 94 w 221"/>
                  <a:gd name="T41" fmla="*/ 19 h 96"/>
                  <a:gd name="T42" fmla="*/ 88 w 221"/>
                  <a:gd name="T43" fmla="*/ 12 h 96"/>
                  <a:gd name="T44" fmla="*/ 83 w 221"/>
                  <a:gd name="T45" fmla="*/ 14 h 96"/>
                  <a:gd name="T46" fmla="*/ 80 w 221"/>
                  <a:gd name="T47" fmla="*/ 19 h 96"/>
                  <a:gd name="T48" fmla="*/ 80 w 221"/>
                  <a:gd name="T49" fmla="*/ 55 h 96"/>
                  <a:gd name="T50" fmla="*/ 67 w 221"/>
                  <a:gd name="T51" fmla="*/ 70 h 96"/>
                  <a:gd name="T52" fmla="*/ 55 w 221"/>
                  <a:gd name="T53" fmla="*/ 66 h 96"/>
                  <a:gd name="T54" fmla="*/ 50 w 221"/>
                  <a:gd name="T55" fmla="*/ 56 h 96"/>
                  <a:gd name="T56" fmla="*/ 50 w 221"/>
                  <a:gd name="T57" fmla="*/ 42 h 96"/>
                  <a:gd name="T58" fmla="*/ 44 w 221"/>
                  <a:gd name="T59" fmla="*/ 35 h 96"/>
                  <a:gd name="T60" fmla="*/ 38 w 221"/>
                  <a:gd name="T61" fmla="*/ 36 h 96"/>
                  <a:gd name="T62" fmla="*/ 36 w 221"/>
                  <a:gd name="T63" fmla="*/ 41 h 96"/>
                  <a:gd name="T64" fmla="*/ 36 w 221"/>
                  <a:gd name="T65" fmla="*/ 57 h 96"/>
                  <a:gd name="T66" fmla="*/ 24 w 221"/>
                  <a:gd name="T67" fmla="*/ 68 h 96"/>
                  <a:gd name="T68" fmla="*/ 0 w 221"/>
                  <a:gd name="T69" fmla="*/ 6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1" h="96">
                    <a:moveTo>
                      <a:pt x="221" y="64"/>
                    </a:moveTo>
                    <a:cubicBezTo>
                      <a:pt x="195" y="64"/>
                      <a:pt x="195" y="64"/>
                      <a:pt x="195" y="64"/>
                    </a:cubicBezTo>
                    <a:cubicBezTo>
                      <a:pt x="188" y="64"/>
                      <a:pt x="183" y="59"/>
                      <a:pt x="183" y="53"/>
                    </a:cubicBezTo>
                    <a:cubicBezTo>
                      <a:pt x="183" y="7"/>
                      <a:pt x="183" y="7"/>
                      <a:pt x="183" y="7"/>
                    </a:cubicBezTo>
                    <a:cubicBezTo>
                      <a:pt x="183" y="4"/>
                      <a:pt x="180" y="1"/>
                      <a:pt x="177" y="0"/>
                    </a:cubicBezTo>
                    <a:cubicBezTo>
                      <a:pt x="175" y="0"/>
                      <a:pt x="173" y="1"/>
                      <a:pt x="171" y="2"/>
                    </a:cubicBezTo>
                    <a:cubicBezTo>
                      <a:pt x="170" y="3"/>
                      <a:pt x="169" y="5"/>
                      <a:pt x="169" y="7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69" y="33"/>
                      <a:pt x="163" y="40"/>
                      <a:pt x="155" y="40"/>
                    </a:cubicBezTo>
                    <a:cubicBezTo>
                      <a:pt x="151" y="41"/>
                      <a:pt x="147" y="39"/>
                      <a:pt x="144" y="37"/>
                    </a:cubicBezTo>
                    <a:cubicBezTo>
                      <a:pt x="140" y="34"/>
                      <a:pt x="139" y="30"/>
                      <a:pt x="139" y="26"/>
                    </a:cubicBezTo>
                    <a:cubicBezTo>
                      <a:pt x="139" y="7"/>
                      <a:pt x="139" y="7"/>
                      <a:pt x="139" y="7"/>
                    </a:cubicBezTo>
                    <a:cubicBezTo>
                      <a:pt x="139" y="4"/>
                      <a:pt x="136" y="1"/>
                      <a:pt x="132" y="0"/>
                    </a:cubicBezTo>
                    <a:cubicBezTo>
                      <a:pt x="130" y="0"/>
                      <a:pt x="128" y="1"/>
                      <a:pt x="127" y="2"/>
                    </a:cubicBezTo>
                    <a:cubicBezTo>
                      <a:pt x="125" y="3"/>
                      <a:pt x="125" y="5"/>
                      <a:pt x="125" y="7"/>
                    </a:cubicBezTo>
                    <a:cubicBezTo>
                      <a:pt x="125" y="81"/>
                      <a:pt x="125" y="81"/>
                      <a:pt x="125" y="81"/>
                    </a:cubicBezTo>
                    <a:cubicBezTo>
                      <a:pt x="125" y="89"/>
                      <a:pt x="119" y="95"/>
                      <a:pt x="111" y="96"/>
                    </a:cubicBezTo>
                    <a:cubicBezTo>
                      <a:pt x="110" y="96"/>
                      <a:pt x="110" y="96"/>
                      <a:pt x="109" y="96"/>
                    </a:cubicBezTo>
                    <a:cubicBezTo>
                      <a:pt x="106" y="96"/>
                      <a:pt x="102" y="95"/>
                      <a:pt x="99" y="92"/>
                    </a:cubicBezTo>
                    <a:cubicBezTo>
                      <a:pt x="96" y="90"/>
                      <a:pt x="94" y="86"/>
                      <a:pt x="94" y="82"/>
                    </a:cubicBezTo>
                    <a:cubicBezTo>
                      <a:pt x="94" y="19"/>
                      <a:pt x="94" y="19"/>
                      <a:pt x="94" y="19"/>
                    </a:cubicBezTo>
                    <a:cubicBezTo>
                      <a:pt x="94" y="16"/>
                      <a:pt x="92" y="12"/>
                      <a:pt x="88" y="12"/>
                    </a:cubicBezTo>
                    <a:cubicBezTo>
                      <a:pt x="86" y="12"/>
                      <a:pt x="84" y="13"/>
                      <a:pt x="83" y="14"/>
                    </a:cubicBezTo>
                    <a:cubicBezTo>
                      <a:pt x="81" y="15"/>
                      <a:pt x="80" y="17"/>
                      <a:pt x="80" y="19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63"/>
                      <a:pt x="74" y="69"/>
                      <a:pt x="67" y="70"/>
                    </a:cubicBezTo>
                    <a:cubicBezTo>
                      <a:pt x="62" y="70"/>
                      <a:pt x="58" y="69"/>
                      <a:pt x="55" y="66"/>
                    </a:cubicBezTo>
                    <a:cubicBezTo>
                      <a:pt x="52" y="64"/>
                      <a:pt x="50" y="60"/>
                      <a:pt x="50" y="56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0" y="38"/>
                      <a:pt x="47" y="35"/>
                      <a:pt x="44" y="35"/>
                    </a:cubicBezTo>
                    <a:cubicBezTo>
                      <a:pt x="42" y="34"/>
                      <a:pt x="40" y="35"/>
                      <a:pt x="38" y="36"/>
                    </a:cubicBezTo>
                    <a:cubicBezTo>
                      <a:pt x="37" y="38"/>
                      <a:pt x="36" y="39"/>
                      <a:pt x="36" y="41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6" y="63"/>
                      <a:pt x="31" y="68"/>
                      <a:pt x="24" y="68"/>
                    </a:cubicBezTo>
                    <a:cubicBezTo>
                      <a:pt x="0" y="68"/>
                      <a:pt x="0" y="68"/>
                      <a:pt x="0" y="68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>
                  <a:defRPr/>
                </a:pPr>
                <a:endParaRPr lang="en-US" sz="3199" dirty="0">
                  <a:latin typeface="Arial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F03D35E-126A-9D44-A6CB-5D77B1582D01}"/>
                  </a:ext>
                </a:extLst>
              </p:cNvPr>
              <p:cNvSpPr/>
              <p:nvPr/>
            </p:nvSpPr>
            <p:spPr>
              <a:xfrm>
                <a:off x="5613813" y="5267916"/>
                <a:ext cx="489530" cy="332884"/>
              </a:xfrm>
              <a:prstGeom prst="rect">
                <a:avLst/>
              </a:prstGeom>
              <a:noFill/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15D45A0-1A59-2948-B46D-4260E28DA80A}"/>
                </a:ext>
              </a:extLst>
            </p:cNvPr>
            <p:cNvSpPr/>
            <p:nvPr/>
          </p:nvSpPr>
          <p:spPr>
            <a:xfrm>
              <a:off x="2618848" y="1615608"/>
              <a:ext cx="583477" cy="231626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2757596-6215-7A40-A4D1-E59B4D144518}"/>
                </a:ext>
              </a:extLst>
            </p:cNvPr>
            <p:cNvGrpSpPr/>
            <p:nvPr/>
          </p:nvGrpSpPr>
          <p:grpSpPr>
            <a:xfrm>
              <a:off x="2656153" y="1645689"/>
              <a:ext cx="508867" cy="171465"/>
              <a:chOff x="2658196" y="1644659"/>
              <a:chExt cx="546058" cy="171465"/>
            </a:xfrm>
          </p:grpSpPr>
          <p:sp>
            <p:nvSpPr>
              <p:cNvPr id="74" name="Rectangle 48">
                <a:extLst>
                  <a:ext uri="{FF2B5EF4-FFF2-40B4-BE49-F238E27FC236}">
                    <a16:creationId xmlns:a16="http://schemas.microsoft.com/office/drawing/2014/main" id="{5B457AB5-9297-C74A-8670-31C573DB7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8196" y="1751782"/>
                <a:ext cx="53545" cy="6434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>
                  <a:defRPr/>
                </a:pPr>
                <a:endParaRPr lang="en-US" sz="2400">
                  <a:latin typeface="Arial"/>
                </a:endParaRPr>
              </a:p>
            </p:txBody>
          </p:sp>
          <p:sp>
            <p:nvSpPr>
              <p:cNvPr id="75" name="Rectangle 49">
                <a:extLst>
                  <a:ext uri="{FF2B5EF4-FFF2-40B4-BE49-F238E27FC236}">
                    <a16:creationId xmlns:a16="http://schemas.microsoft.com/office/drawing/2014/main" id="{311CA0B4-0623-B341-BCC8-3FFC39D6E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0282" y="1666106"/>
                <a:ext cx="53545" cy="15001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>
                  <a:defRPr/>
                </a:pPr>
                <a:endParaRPr lang="en-US" sz="2400">
                  <a:latin typeface="Arial"/>
                </a:endParaRPr>
              </a:p>
            </p:txBody>
          </p:sp>
          <p:sp>
            <p:nvSpPr>
              <p:cNvPr id="76" name="Rectangle 50">
                <a:extLst>
                  <a:ext uri="{FF2B5EF4-FFF2-40B4-BE49-F238E27FC236}">
                    <a16:creationId xmlns:a16="http://schemas.microsoft.com/office/drawing/2014/main" id="{C176AA99-E1EF-EF4C-9DF5-1734A523DE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2367" y="1709001"/>
                <a:ext cx="53545" cy="10712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>
                  <a:defRPr/>
                </a:pPr>
                <a:endParaRPr lang="en-US" sz="2400">
                  <a:latin typeface="Arial"/>
                </a:endParaRPr>
              </a:p>
            </p:txBody>
          </p:sp>
          <p:sp>
            <p:nvSpPr>
              <p:cNvPr id="77" name="Rectangle 51">
                <a:extLst>
                  <a:ext uri="{FF2B5EF4-FFF2-40B4-BE49-F238E27FC236}">
                    <a16:creationId xmlns:a16="http://schemas.microsoft.com/office/drawing/2014/main" id="{21AC8F41-15D1-B44E-BDF2-5EEFE70CF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4453" y="1644659"/>
                <a:ext cx="53545" cy="17146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>
                  <a:defRPr/>
                </a:pPr>
                <a:endParaRPr lang="en-US" sz="2400">
                  <a:latin typeface="Arial"/>
                </a:endParaRPr>
              </a:p>
            </p:txBody>
          </p:sp>
          <p:sp>
            <p:nvSpPr>
              <p:cNvPr id="78" name="Rectangle 48">
                <a:extLst>
                  <a:ext uri="{FF2B5EF4-FFF2-40B4-BE49-F238E27FC236}">
                    <a16:creationId xmlns:a16="http://schemas.microsoft.com/office/drawing/2014/main" id="{804716CA-4C63-634C-92AE-017F43C72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6538" y="1674484"/>
                <a:ext cx="53545" cy="14164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>
                  <a:defRPr/>
                </a:pPr>
                <a:endParaRPr lang="en-US" sz="2400">
                  <a:latin typeface="Arial"/>
                </a:endParaRPr>
              </a:p>
            </p:txBody>
          </p:sp>
          <p:sp>
            <p:nvSpPr>
              <p:cNvPr id="79" name="Rectangle 49">
                <a:extLst>
                  <a:ext uri="{FF2B5EF4-FFF2-40B4-BE49-F238E27FC236}">
                    <a16:creationId xmlns:a16="http://schemas.microsoft.com/office/drawing/2014/main" id="{69DB831D-C55D-894D-AC36-462745E64D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8624" y="1694366"/>
                <a:ext cx="53545" cy="121758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>
                  <a:defRPr/>
                </a:pPr>
                <a:endParaRPr lang="en-US" sz="2400">
                  <a:latin typeface="Arial"/>
                </a:endParaRPr>
              </a:p>
            </p:txBody>
          </p:sp>
          <p:sp>
            <p:nvSpPr>
              <p:cNvPr id="80" name="Rectangle 50">
                <a:extLst>
                  <a:ext uri="{FF2B5EF4-FFF2-40B4-BE49-F238E27FC236}">
                    <a16:creationId xmlns:a16="http://schemas.microsoft.com/office/drawing/2014/main" id="{9508BEFC-BF61-EF4C-A01A-C789D4240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0709" y="1674484"/>
                <a:ext cx="53545" cy="14164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>
                  <a:defRPr/>
                </a:pPr>
                <a:endParaRPr lang="en-US" sz="2400">
                  <a:latin typeface="Arial"/>
                </a:endParaRPr>
              </a:p>
            </p:txBody>
          </p:sp>
        </p:grp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8DA647A-0389-4340-943F-17062BA2E50B}"/>
              </a:ext>
            </a:extLst>
          </p:cNvPr>
          <p:cNvSpPr txBox="1"/>
          <p:nvPr/>
        </p:nvSpPr>
        <p:spPr>
          <a:xfrm>
            <a:off x="7044881" y="1663104"/>
            <a:ext cx="225521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EMR</a:t>
            </a:r>
          </a:p>
        </p:txBody>
      </p:sp>
      <p:pic>
        <p:nvPicPr>
          <p:cNvPr id="87" name="Graphic 86">
            <a:extLst>
              <a:ext uri="{FF2B5EF4-FFF2-40B4-BE49-F238E27FC236}">
                <a16:creationId xmlns:a16="http://schemas.microsoft.com/office/drawing/2014/main" id="{534B867E-564F-D34F-9650-D97E118E63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5945" y="941159"/>
            <a:ext cx="667956" cy="667956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A49ECF6-29DB-EA48-A458-68CE5CF61761}"/>
              </a:ext>
            </a:extLst>
          </p:cNvPr>
          <p:cNvSpPr txBox="1"/>
          <p:nvPr/>
        </p:nvSpPr>
        <p:spPr>
          <a:xfrm>
            <a:off x="8834161" y="1662915"/>
            <a:ext cx="225521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Athena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2542B7C-C885-A04D-8715-E18D4B20C6F3}"/>
              </a:ext>
            </a:extLst>
          </p:cNvPr>
          <p:cNvSpPr txBox="1"/>
          <p:nvPr/>
        </p:nvSpPr>
        <p:spPr>
          <a:xfrm>
            <a:off x="7322652" y="2700783"/>
            <a:ext cx="1857213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Elasticsearch Service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5E0BA9DA-2176-1B43-99AB-FC83B156BD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9043" y="2067698"/>
            <a:ext cx="683732" cy="683732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B8A51CF1-FFE7-EC40-9A0A-9514CF6EEC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52914" y="939743"/>
            <a:ext cx="669372" cy="66937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56058FB2-D6CE-7947-A839-65DB908AF259}"/>
              </a:ext>
            </a:extLst>
          </p:cNvPr>
          <p:cNvSpPr txBox="1"/>
          <p:nvPr/>
        </p:nvSpPr>
        <p:spPr>
          <a:xfrm>
            <a:off x="8830879" y="2817844"/>
            <a:ext cx="225521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AWS Glue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53B1A390-46D0-0F4C-8AB9-B760408231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68796" y="2095300"/>
            <a:ext cx="670664" cy="6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9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7 L 3.05556E-6 0.0731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7 L 3.05556E-6 0.07315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7 L 3.05556E-6 0.0731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93827E-6 L 3.33333E-6 0.07315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23457E-6 L 1.38889E-6 0.07315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7 L 3.05556E-6 0.07315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7 L 3.05556E-6 0.07315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7 L 3.05556E-6 0.07315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94444E-6 2.46914E-7 L -1.94444E-6 0.07315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94444E-6 2.46914E-7 L -1.94444E-6 0.07315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94444E-6 2.46914E-7 L -1.94444E-6 0.07315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7 L 3.05556E-6 0.07315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7 L 3.05556E-6 0.07315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4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40" grpId="0" animBg="1"/>
      <p:bldP spid="40" grpId="1" animBg="1"/>
      <p:bldP spid="85" grpId="0"/>
      <p:bldP spid="8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4416A9E-1F2C-8A49-A2E5-D3070EE5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SSA Design and 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7B797-8749-6AD0-4117-8C9E474FB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0904"/>
            <a:ext cx="8758938" cy="643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63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4416A9E-1F2C-8A49-A2E5-D3070EE5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Validation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0E10A-B464-A56F-6E4D-4AEE8014BBED}"/>
              </a:ext>
            </a:extLst>
          </p:cNvPr>
          <p:cNvSpPr txBox="1"/>
          <p:nvPr/>
        </p:nvSpPr>
        <p:spPr>
          <a:xfrm>
            <a:off x="835890" y="880904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EC2 SSH connectivity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F16A1-9F30-264F-6467-3CC662672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90" y="1368136"/>
            <a:ext cx="5816600" cy="2209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4396AE-7068-6920-F46D-DF28A9980159}"/>
              </a:ext>
            </a:extLst>
          </p:cNvPr>
          <p:cNvSpPr txBox="1"/>
          <p:nvPr/>
        </p:nvSpPr>
        <p:spPr>
          <a:xfrm>
            <a:off x="4256709" y="3511170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EC2 to RDS connectivity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D80804-FC87-093B-6707-BFD87F623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38" y="3977588"/>
            <a:ext cx="11500723" cy="354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87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83432B-6C0F-F147-A87B-EDF93B2B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</a:t>
            </a:r>
            <a:r>
              <a:rPr lang="en-US" dirty="0"/>
              <a:t> </a:t>
            </a:r>
            <a:r>
              <a:rPr lang="en-US" sz="3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Security Hub</a:t>
            </a:r>
            <a:r>
              <a:rPr lang="he-IL" sz="3600" dirty="0">
                <a:latin typeface="Amazon Ember Light" panose="020B0403020204020204" pitchFamily="34" charset="0"/>
                <a:ea typeface="Amazon Ember Light" panose="020B0403020204020204" pitchFamily="34" charset="0"/>
              </a:rPr>
              <a:t> </a:t>
            </a:r>
            <a:r>
              <a:rPr lang="en-US" sz="3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Overview</a:t>
            </a:r>
          </a:p>
        </p:txBody>
      </p:sp>
      <p:pic>
        <p:nvPicPr>
          <p:cNvPr id="18" name="Picture 17">
            <a:hlinkClick r:id="" action="ppaction://noaction"/>
          </p:cNvPr>
          <p:cNvPicPr>
            <a:picLocks noChangeAspect="1"/>
          </p:cNvPicPr>
          <p:nvPr/>
        </p:nvPicPr>
        <p:blipFill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685" y="6284259"/>
            <a:ext cx="322731" cy="3227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CFC66F-616D-F14D-B110-87F0BB99E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92" y="1665704"/>
            <a:ext cx="10761781" cy="367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7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7128F2-371F-B04A-8DF7-E8200AA42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Security Hub Benefits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E9F191-BEFC-5B40-8593-EAD6ED5D3728}"/>
              </a:ext>
            </a:extLst>
          </p:cNvPr>
          <p:cNvSpPr txBox="1">
            <a:spLocks/>
          </p:cNvSpPr>
          <p:nvPr/>
        </p:nvSpPr>
        <p:spPr>
          <a:xfrm>
            <a:off x="2028858" y="1218748"/>
            <a:ext cx="9081436" cy="1111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b="0" i="0" kern="120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CB64C"/>
                </a:solidFill>
              </a:rPr>
              <a:t>Managed </a:t>
            </a:r>
            <a:r>
              <a:rPr lang="en-US" sz="2400" dirty="0"/>
              <a:t>regional AWS service in minutes that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rgbClr val="FCB64C"/>
                </a:solidFill>
              </a:rPr>
              <a:t>aggregates findings </a:t>
            </a:r>
            <a:r>
              <a:rPr lang="en-US" sz="2400" dirty="0"/>
              <a:t>across AWS accounts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4BD8B1E-2D9F-E946-844E-94F8EC9A62FC}"/>
              </a:ext>
            </a:extLst>
          </p:cNvPr>
          <p:cNvSpPr txBox="1">
            <a:spLocks/>
          </p:cNvSpPr>
          <p:nvPr/>
        </p:nvSpPr>
        <p:spPr>
          <a:xfrm>
            <a:off x="2045346" y="2932836"/>
            <a:ext cx="9064948" cy="1111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b="0" i="0" kern="120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CB64C"/>
                </a:solidFill>
              </a:rPr>
              <a:t>Manage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/>
              <a:t>security and compliance </a:t>
            </a:r>
            <a:r>
              <a:rPr lang="en-US" sz="2400" dirty="0">
                <a:solidFill>
                  <a:srgbClr val="FCB64C"/>
                </a:solidFill>
              </a:rPr>
              <a:t>findings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/>
              <a:t>in a single location, increasing efficiency of locating relevant data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735BED8-62B9-C143-B695-7D0D9A3CD853}"/>
              </a:ext>
            </a:extLst>
          </p:cNvPr>
          <p:cNvSpPr txBox="1">
            <a:spLocks/>
          </p:cNvSpPr>
          <p:nvPr/>
        </p:nvSpPr>
        <p:spPr>
          <a:xfrm>
            <a:off x="2028858" y="4658151"/>
            <a:ext cx="9081436" cy="1111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b="0" i="0" kern="120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b="0" i="0" kern="120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b="0" i="0" kern="120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Create custom </a:t>
            </a:r>
            <a:r>
              <a:rPr lang="en-US" sz="2400" dirty="0">
                <a:solidFill>
                  <a:srgbClr val="FCB64C"/>
                </a:solidFill>
              </a:rPr>
              <a:t>insights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/>
              <a:t>to track issues unique to your environment</a:t>
            </a:r>
          </a:p>
        </p:txBody>
      </p:sp>
      <p:pic>
        <p:nvPicPr>
          <p:cNvPr id="10" name="Picture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3E64ECA-8016-C24D-89F9-00A77A6735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902" y="1218748"/>
            <a:ext cx="1150077" cy="1150077"/>
          </a:xfrm>
          <a:prstGeom prst="rect">
            <a:avLst/>
          </a:prstGeom>
        </p:spPr>
      </p:pic>
      <p:pic>
        <p:nvPicPr>
          <p:cNvPr id="11" name="Picture 10">
            <a:hlinkClick r:id="" action="ppaction://noaction"/>
            <a:extLst>
              <a:ext uri="{FF2B5EF4-FFF2-40B4-BE49-F238E27FC236}">
                <a16:creationId xmlns:a16="http://schemas.microsoft.com/office/drawing/2014/main" id="{F022393B-09E5-A64B-BE59-E14DBD396F4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997" y="2946526"/>
            <a:ext cx="1111471" cy="1111471"/>
          </a:xfrm>
          <a:prstGeom prst="rect">
            <a:avLst/>
          </a:prstGeom>
        </p:spPr>
      </p:pic>
      <p:pic>
        <p:nvPicPr>
          <p:cNvPr id="13" name="Picture 12">
            <a:hlinkClick r:id="rId6" action="ppaction://hlinksldjump"/>
            <a:extLst>
              <a:ext uri="{FF2B5EF4-FFF2-40B4-BE49-F238E27FC236}">
                <a16:creationId xmlns:a16="http://schemas.microsoft.com/office/drawing/2014/main" id="{88A7CAA2-5DBF-204F-913D-CC2D963395B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12" y="4646924"/>
            <a:ext cx="1097779" cy="10977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/>
          </p:cNvPr>
          <p:cNvPicPr>
            <a:picLocks noChangeAspect="1"/>
          </p:cNvPicPr>
          <p:nvPr/>
        </p:nvPicPr>
        <p:blipFill>
          <a:blip r:embed="rId8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685" y="6284259"/>
            <a:ext cx="322731" cy="32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1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7128F2-371F-B04A-8DF7-E8200AA42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Security Hub workflow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5F1656-27C8-6147-85FB-1AFA29E4C8C3}"/>
              </a:ext>
            </a:extLst>
          </p:cNvPr>
          <p:cNvGrpSpPr/>
          <p:nvPr/>
        </p:nvGrpSpPr>
        <p:grpSpPr>
          <a:xfrm>
            <a:off x="657332" y="1269793"/>
            <a:ext cx="2411832" cy="4368799"/>
            <a:chOff x="524054" y="1413897"/>
            <a:chExt cx="1808874" cy="327659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086AB17-3C07-154A-8F6C-41AC0C9708FD}"/>
                </a:ext>
              </a:extLst>
            </p:cNvPr>
            <p:cNvGrpSpPr/>
            <p:nvPr/>
          </p:nvGrpSpPr>
          <p:grpSpPr>
            <a:xfrm>
              <a:off x="524054" y="1413897"/>
              <a:ext cx="1808874" cy="3276599"/>
              <a:chOff x="6160386" y="1858649"/>
              <a:chExt cx="2411832" cy="436879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463F8D9-2942-6642-9B4C-FAFE84224638}"/>
                  </a:ext>
                </a:extLst>
              </p:cNvPr>
              <p:cNvSpPr/>
              <p:nvPr/>
            </p:nvSpPr>
            <p:spPr>
              <a:xfrm>
                <a:off x="6173030" y="1858649"/>
                <a:ext cx="2399188" cy="4368799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533062C-E1D7-3D4B-8C10-A34551CA47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7322" y="4212377"/>
                <a:ext cx="1922855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4FA82169-1F5F-5D4F-BA84-D178668864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0386" y="4615050"/>
                <a:ext cx="2396725" cy="1386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6858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90000"/>
                  <a:buFontTx/>
                  <a:buBlip>
                    <a:blip r:embed="rId3"/>
                  </a:buBlip>
                  <a:defRPr sz="2800" b="0" i="0" kern="1200">
                    <a:solidFill>
                      <a:schemeClr val="tx1"/>
                    </a:solidFill>
                    <a:latin typeface="Amazon Ember Light" charset="0"/>
                    <a:ea typeface="Amazon Ember Light" charset="0"/>
                    <a:cs typeface="Amazon Ember Light" charset="0"/>
                  </a:defRPr>
                </a:lvl1pPr>
                <a:lvl2pPr marL="1143000" indent="-4572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90000"/>
                  <a:buFontTx/>
                  <a:buBlip>
                    <a:blip r:embed="rId3"/>
                  </a:buBlip>
                  <a:defRPr sz="2400" b="0" i="0" kern="1200">
                    <a:solidFill>
                      <a:schemeClr val="tx1"/>
                    </a:solidFill>
                    <a:latin typeface="Amazon Ember Light" charset="0"/>
                    <a:ea typeface="Amazon Ember Light" charset="0"/>
                    <a:cs typeface="Amazon Ember Light" charset="0"/>
                  </a:defRPr>
                </a:lvl2pPr>
                <a:lvl3pPr marL="1143000" indent="-32004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90000"/>
                  <a:buFontTx/>
                  <a:buBlip>
                    <a:blip r:embed="rId3"/>
                  </a:buBlip>
                  <a:defRPr sz="2000" b="0" i="0" kern="1200">
                    <a:solidFill>
                      <a:schemeClr val="tx1"/>
                    </a:solidFill>
                    <a:latin typeface="Amazon Ember Light" charset="0"/>
                    <a:ea typeface="Amazon Ember Light" charset="0"/>
                    <a:cs typeface="Amazon Ember Light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Blip>
                    <a:blip r:embed="rId4"/>
                  </a:buBlip>
                  <a:defRPr sz="1800" b="0" i="0" kern="1200">
                    <a:solidFill>
                      <a:schemeClr val="tx1"/>
                    </a:solidFill>
                    <a:latin typeface="Amazon Ember Light" charset="0"/>
                    <a:ea typeface="Amazon Ember Light" charset="0"/>
                    <a:cs typeface="Amazon Ember Light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Blip>
                    <a:blip r:embed="rId4"/>
                  </a:buBlip>
                  <a:defRPr sz="1800" b="0" i="0" kern="1200">
                    <a:solidFill>
                      <a:schemeClr val="tx1"/>
                    </a:solidFill>
                    <a:latin typeface="Amazon Ember Light" charset="0"/>
                    <a:ea typeface="Amazon Ember Light" charset="0"/>
                    <a:cs typeface="Amazon Ember Light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1800" dirty="0"/>
                  <a:t>Enable AWS Security Hub for all your accounts.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DE7AED-0229-0C46-AAAE-3D13355B0924}"/>
                </a:ext>
              </a:extLst>
            </p:cNvPr>
            <p:cNvSpPr txBox="1"/>
            <p:nvPr/>
          </p:nvSpPr>
          <p:spPr>
            <a:xfrm>
              <a:off x="729150" y="2037289"/>
              <a:ext cx="727520" cy="173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4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Account 1</a:t>
              </a:r>
              <a:endParaRPr lang="en-US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09A82C-AEB1-1643-A0F1-792E23B92042}"/>
                </a:ext>
              </a:extLst>
            </p:cNvPr>
            <p:cNvSpPr txBox="1"/>
            <p:nvPr/>
          </p:nvSpPr>
          <p:spPr>
            <a:xfrm>
              <a:off x="729150" y="2210609"/>
              <a:ext cx="727520" cy="173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4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Account 2</a:t>
              </a:r>
              <a:endParaRPr lang="en-US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4D6207-D548-DD4D-81DA-E3A2F589A10D}"/>
                </a:ext>
              </a:extLst>
            </p:cNvPr>
            <p:cNvSpPr txBox="1"/>
            <p:nvPr/>
          </p:nvSpPr>
          <p:spPr>
            <a:xfrm>
              <a:off x="729149" y="2401908"/>
              <a:ext cx="727520" cy="173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4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Account 3</a:t>
              </a:r>
              <a:endParaRPr lang="en-US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D286E8D-42CF-FC48-829E-24EA7EB9F508}"/>
                </a:ext>
              </a:extLst>
            </p:cNvPr>
            <p:cNvCxnSpPr>
              <a:cxnSpLocks/>
              <a:endCxn id="31" idx="3"/>
            </p:cNvCxnSpPr>
            <p:nvPr/>
          </p:nvCxnSpPr>
          <p:spPr>
            <a:xfrm flipH="1" flipV="1">
              <a:off x="1456670" y="2123949"/>
              <a:ext cx="219077" cy="172597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91B6FB6-40C9-B344-A82E-D6EDBE3EA3FC}"/>
                </a:ext>
              </a:extLst>
            </p:cNvPr>
            <p:cNvCxnSpPr>
              <a:cxnSpLocks/>
              <a:endCxn id="32" idx="3"/>
            </p:cNvCxnSpPr>
            <p:nvPr/>
          </p:nvCxnSpPr>
          <p:spPr>
            <a:xfrm flipH="1">
              <a:off x="1456670" y="2296546"/>
              <a:ext cx="219077" cy="724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6A8BE1A-363B-0A47-BB51-1AEA3872B2DE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 flipV="1">
              <a:off x="1456669" y="2296546"/>
              <a:ext cx="219078" cy="192022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AADE73-B9C1-174C-8DED-0C887888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2982" y="2022794"/>
              <a:ext cx="539477" cy="53947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47C43E0-044D-8E41-A265-0A3C63EAAB75}"/>
              </a:ext>
            </a:extLst>
          </p:cNvPr>
          <p:cNvGrpSpPr/>
          <p:nvPr/>
        </p:nvGrpSpPr>
        <p:grpSpPr>
          <a:xfrm>
            <a:off x="6255511" y="1269793"/>
            <a:ext cx="2413063" cy="4368799"/>
            <a:chOff x="4722688" y="1413897"/>
            <a:chExt cx="1809797" cy="3276599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72A1DB3-39BF-4A49-A7E3-39F1B22290DF}"/>
                </a:ext>
              </a:extLst>
            </p:cNvPr>
            <p:cNvGrpSpPr/>
            <p:nvPr/>
          </p:nvGrpSpPr>
          <p:grpSpPr>
            <a:xfrm>
              <a:off x="4722688" y="1413897"/>
              <a:ext cx="1809797" cy="3276599"/>
              <a:chOff x="6159155" y="1858649"/>
              <a:chExt cx="2413063" cy="4368799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7877B02-8AB2-7846-90A9-E026247F9BA6}"/>
                  </a:ext>
                </a:extLst>
              </p:cNvPr>
              <p:cNvSpPr/>
              <p:nvPr/>
            </p:nvSpPr>
            <p:spPr>
              <a:xfrm>
                <a:off x="6173030" y="1858649"/>
                <a:ext cx="2399188" cy="4368799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6E49356-E2E5-084D-87E7-63A39EC5FB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7322" y="4212377"/>
                <a:ext cx="1922855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00DCA723-2EEF-364F-B1F9-3D89501B83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9155" y="4616482"/>
                <a:ext cx="2399188" cy="1386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6858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90000"/>
                  <a:buFontTx/>
                  <a:buBlip>
                    <a:blip r:embed="rId3"/>
                  </a:buBlip>
                  <a:defRPr sz="2800" b="0" i="0" kern="1200">
                    <a:solidFill>
                      <a:schemeClr val="tx1"/>
                    </a:solidFill>
                    <a:latin typeface="Amazon Ember Light" charset="0"/>
                    <a:ea typeface="Amazon Ember Light" charset="0"/>
                    <a:cs typeface="Amazon Ember Light" charset="0"/>
                  </a:defRPr>
                </a:lvl1pPr>
                <a:lvl2pPr marL="1143000" indent="-4572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90000"/>
                  <a:buFontTx/>
                  <a:buBlip>
                    <a:blip r:embed="rId3"/>
                  </a:buBlip>
                  <a:defRPr sz="2400" b="0" i="0" kern="1200">
                    <a:solidFill>
                      <a:schemeClr val="tx1"/>
                    </a:solidFill>
                    <a:latin typeface="Amazon Ember Light" charset="0"/>
                    <a:ea typeface="Amazon Ember Light" charset="0"/>
                    <a:cs typeface="Amazon Ember Light" charset="0"/>
                  </a:defRPr>
                </a:lvl2pPr>
                <a:lvl3pPr marL="1143000" indent="-32004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90000"/>
                  <a:buFontTx/>
                  <a:buBlip>
                    <a:blip r:embed="rId3"/>
                  </a:buBlip>
                  <a:defRPr sz="2000" b="0" i="0" kern="1200">
                    <a:solidFill>
                      <a:schemeClr val="tx1"/>
                    </a:solidFill>
                    <a:latin typeface="Amazon Ember Light" charset="0"/>
                    <a:ea typeface="Amazon Ember Light" charset="0"/>
                    <a:cs typeface="Amazon Ember Light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Blip>
                    <a:blip r:embed="rId4"/>
                  </a:buBlip>
                  <a:defRPr sz="1800" b="0" i="0" kern="1200">
                    <a:solidFill>
                      <a:schemeClr val="tx1"/>
                    </a:solidFill>
                    <a:latin typeface="Amazon Ember Light" charset="0"/>
                    <a:ea typeface="Amazon Ember Light" charset="0"/>
                    <a:cs typeface="Amazon Ember Light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Blip>
                    <a:blip r:embed="rId4"/>
                  </a:buBlip>
                  <a:defRPr sz="1800" b="0" i="0" kern="1200">
                    <a:solidFill>
                      <a:schemeClr val="tx1"/>
                    </a:solidFill>
                    <a:latin typeface="Amazon Ember Light" charset="0"/>
                    <a:ea typeface="Amazon Ember Light" charset="0"/>
                    <a:cs typeface="Amazon Ember Light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1800" dirty="0"/>
                  <a:t>Conduct automated compliance scans   and checks.</a:t>
                </a:r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F8518-92A4-7545-A945-DA3A211FC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4913" y="1822820"/>
              <a:ext cx="814939" cy="94745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317CC5-B7B3-604B-91F9-52A8183D4C2F}"/>
              </a:ext>
            </a:extLst>
          </p:cNvPr>
          <p:cNvGrpSpPr/>
          <p:nvPr/>
        </p:nvGrpSpPr>
        <p:grpSpPr>
          <a:xfrm>
            <a:off x="9071554" y="1269793"/>
            <a:ext cx="2399188" cy="4368799"/>
            <a:chOff x="6834720" y="1413897"/>
            <a:chExt cx="1799391" cy="327659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796E182-6696-AC4C-9C0C-605DC912A642}"/>
                </a:ext>
              </a:extLst>
            </p:cNvPr>
            <p:cNvSpPr/>
            <p:nvPr/>
          </p:nvSpPr>
          <p:spPr>
            <a:xfrm>
              <a:off x="7273510" y="1911231"/>
              <a:ext cx="990924" cy="5147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299C122-6030-7B44-9330-4174A485DE5D}"/>
                </a:ext>
              </a:extLst>
            </p:cNvPr>
            <p:cNvGrpSpPr/>
            <p:nvPr/>
          </p:nvGrpSpPr>
          <p:grpSpPr>
            <a:xfrm>
              <a:off x="6834720" y="1413897"/>
              <a:ext cx="1799391" cy="3276599"/>
              <a:chOff x="9112960" y="1885195"/>
              <a:chExt cx="2399188" cy="4368799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992D7E8-4BFC-D446-8CA0-114E215FF6BE}"/>
                  </a:ext>
                </a:extLst>
              </p:cNvPr>
              <p:cNvGrpSpPr/>
              <p:nvPr/>
            </p:nvGrpSpPr>
            <p:grpSpPr>
              <a:xfrm>
                <a:off x="9112960" y="1885195"/>
                <a:ext cx="2399188" cy="4368799"/>
                <a:chOff x="6173030" y="1858649"/>
                <a:chExt cx="2399188" cy="4368799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8D8E00B-A9F7-3C4F-A8E6-5CDF60A9F755}"/>
                    </a:ext>
                  </a:extLst>
                </p:cNvPr>
                <p:cNvSpPr/>
                <p:nvPr/>
              </p:nvSpPr>
              <p:spPr>
                <a:xfrm>
                  <a:off x="6173030" y="1858649"/>
                  <a:ext cx="2399188" cy="4368799"/>
                </a:xfrm>
                <a:prstGeom prst="rect">
                  <a:avLst/>
                </a:prstGeom>
                <a:no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927C4377-04BC-644F-B985-B6AF40A393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97322" y="4212377"/>
                  <a:ext cx="1922855" cy="0"/>
                </a:xfrm>
                <a:prstGeom prst="line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Content Placeholder 2">
                  <a:extLst>
                    <a:ext uri="{FF2B5EF4-FFF2-40B4-BE49-F238E27FC236}">
                      <a16:creationId xmlns:a16="http://schemas.microsoft.com/office/drawing/2014/main" id="{F08B2F4B-E14D-7147-8874-E1F3A8A7EB4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336667" y="4611134"/>
                  <a:ext cx="2044164" cy="138671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685800" indent="-4572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SzPct val="90000"/>
                    <a:buFontTx/>
                    <a:buBlip>
                      <a:blip r:embed="rId3"/>
                    </a:buBlip>
                    <a:defRPr sz="2800" b="0" i="0" kern="1200">
                      <a:solidFill>
                        <a:schemeClr val="tx1"/>
                      </a:solidFill>
                      <a:latin typeface="Amazon Ember Light" charset="0"/>
                      <a:ea typeface="Amazon Ember Light" charset="0"/>
                      <a:cs typeface="Amazon Ember Light" charset="0"/>
                    </a:defRPr>
                  </a:lvl1pPr>
                  <a:lvl2pPr marL="1143000" indent="-4572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SzPct val="90000"/>
                    <a:buFontTx/>
                    <a:buBlip>
                      <a:blip r:embed="rId3"/>
                    </a:buBlip>
                    <a:defRPr sz="2400" b="0" i="0" kern="1200">
                      <a:solidFill>
                        <a:schemeClr val="tx1"/>
                      </a:solidFill>
                      <a:latin typeface="Amazon Ember Light" charset="0"/>
                      <a:ea typeface="Amazon Ember Light" charset="0"/>
                      <a:cs typeface="Amazon Ember Light" charset="0"/>
                    </a:defRPr>
                  </a:lvl2pPr>
                  <a:lvl3pPr marL="1143000" indent="-32004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SzPct val="90000"/>
                    <a:buFontTx/>
                    <a:buBlip>
                      <a:blip r:embed="rId3"/>
                    </a:buBlip>
                    <a:defRPr sz="2000" b="0" i="0" kern="1200">
                      <a:solidFill>
                        <a:schemeClr val="tx1"/>
                      </a:solidFill>
                      <a:latin typeface="Amazon Ember Light" charset="0"/>
                      <a:ea typeface="Amazon Ember Light" charset="0"/>
                      <a:cs typeface="Amazon Ember Light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Tx/>
                    <a:buBlip>
                      <a:blip r:embed="rId4"/>
                    </a:buBlip>
                    <a:defRPr sz="1800" b="0" i="0" kern="1200">
                      <a:solidFill>
                        <a:schemeClr val="tx1"/>
                      </a:solidFill>
                      <a:latin typeface="Amazon Ember Light" charset="0"/>
                      <a:ea typeface="Amazon Ember Light" charset="0"/>
                      <a:cs typeface="Amazon Ember Light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Tx/>
                    <a:buBlip>
                      <a:blip r:embed="rId4"/>
                    </a:buBlip>
                    <a:defRPr sz="1800" b="0" i="0" kern="1200">
                      <a:solidFill>
                        <a:schemeClr val="tx1"/>
                      </a:solidFill>
                      <a:latin typeface="Amazon Ember Light" charset="0"/>
                      <a:ea typeface="Amazon Ember Light" charset="0"/>
                      <a:cs typeface="Amazon Ember Light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:r>
                    <a:rPr lang="en-US" sz="1800" dirty="0"/>
                    <a:t>Take action based on findings.</a:t>
                  </a:r>
                </a:p>
              </p:txBody>
            </p:sp>
          </p:grpSp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251B9A18-EF49-6748-9161-65FDBD9854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922328" y="2697058"/>
                <a:ext cx="405915" cy="405913"/>
              </a:xfrm>
              <a:prstGeom prst="rect">
                <a:avLst/>
              </a:prstGeom>
            </p:spPr>
          </p:pic>
        </p:grpSp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18606B6D-5A91-AE40-ACE9-584D91D2F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85492" y="2010011"/>
              <a:ext cx="317183" cy="31718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6409506-8AAF-8E49-85D1-545E791E3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0643" y="1810429"/>
              <a:ext cx="1069697" cy="106969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8FD5B3C-B5FA-3740-A88E-BC2497CE657F}"/>
              </a:ext>
            </a:extLst>
          </p:cNvPr>
          <p:cNvGrpSpPr/>
          <p:nvPr/>
        </p:nvGrpSpPr>
        <p:grpSpPr>
          <a:xfrm>
            <a:off x="3469681" y="1269793"/>
            <a:ext cx="2399188" cy="4368799"/>
            <a:chOff x="2633315" y="1413897"/>
            <a:chExt cx="1799391" cy="327659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95C4B9B-B2D1-FF4E-977C-4EFF32AF9A0A}"/>
                </a:ext>
              </a:extLst>
            </p:cNvPr>
            <p:cNvGrpSpPr/>
            <p:nvPr/>
          </p:nvGrpSpPr>
          <p:grpSpPr>
            <a:xfrm>
              <a:off x="2633315" y="1413897"/>
              <a:ext cx="1799391" cy="3276599"/>
              <a:chOff x="6173030" y="1858649"/>
              <a:chExt cx="2399188" cy="436879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84E9AA2-E64D-D543-A07C-B10B6665DE1F}"/>
                  </a:ext>
                </a:extLst>
              </p:cNvPr>
              <p:cNvSpPr/>
              <p:nvPr/>
            </p:nvSpPr>
            <p:spPr>
              <a:xfrm>
                <a:off x="6173030" y="1858649"/>
                <a:ext cx="2399188" cy="4368799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7A14BBC-5966-D64D-91C8-C2560775DB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7322" y="4212377"/>
                <a:ext cx="1922855" cy="0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8DBEE16-DDAE-894F-9DFE-A359E244F7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2205" y="4611134"/>
                <a:ext cx="2233088" cy="1386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685800" indent="-4572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SzPct val="90000"/>
                  <a:buFontTx/>
                  <a:buBlip>
                    <a:blip r:embed="rId3"/>
                  </a:buBlip>
                  <a:defRPr sz="2800" b="0" i="0" kern="1200">
                    <a:solidFill>
                      <a:schemeClr val="tx1"/>
                    </a:solidFill>
                    <a:latin typeface="Amazon Ember Light" charset="0"/>
                    <a:ea typeface="Amazon Ember Light" charset="0"/>
                    <a:cs typeface="Amazon Ember Light" charset="0"/>
                  </a:defRPr>
                </a:lvl1pPr>
                <a:lvl2pPr marL="1143000" indent="-4572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90000"/>
                  <a:buFontTx/>
                  <a:buBlip>
                    <a:blip r:embed="rId3"/>
                  </a:buBlip>
                  <a:defRPr sz="2400" b="0" i="0" kern="1200">
                    <a:solidFill>
                      <a:schemeClr val="tx1"/>
                    </a:solidFill>
                    <a:latin typeface="Amazon Ember Light" charset="0"/>
                    <a:ea typeface="Amazon Ember Light" charset="0"/>
                    <a:cs typeface="Amazon Ember Light" charset="0"/>
                  </a:defRPr>
                </a:lvl2pPr>
                <a:lvl3pPr marL="1143000" indent="-32004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SzPct val="90000"/>
                  <a:buFontTx/>
                  <a:buBlip>
                    <a:blip r:embed="rId3"/>
                  </a:buBlip>
                  <a:defRPr sz="2000" b="0" i="0" kern="1200">
                    <a:solidFill>
                      <a:schemeClr val="tx1"/>
                    </a:solidFill>
                    <a:latin typeface="Amazon Ember Light" charset="0"/>
                    <a:ea typeface="Amazon Ember Light" charset="0"/>
                    <a:cs typeface="Amazon Ember Light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Blip>
                    <a:blip r:embed="rId4"/>
                  </a:buBlip>
                  <a:defRPr sz="1800" b="0" i="0" kern="1200">
                    <a:solidFill>
                      <a:schemeClr val="tx1"/>
                    </a:solidFill>
                    <a:latin typeface="Amazon Ember Light" charset="0"/>
                    <a:ea typeface="Amazon Ember Light" charset="0"/>
                    <a:cs typeface="Amazon Ember Light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Tx/>
                  <a:buBlip>
                    <a:blip r:embed="rId4"/>
                  </a:buBlip>
                  <a:defRPr sz="1800" b="0" i="0" kern="1200">
                    <a:solidFill>
                      <a:schemeClr val="tx1"/>
                    </a:solidFill>
                    <a:latin typeface="Amazon Ember Light" charset="0"/>
                    <a:ea typeface="Amazon Ember Light" charset="0"/>
                    <a:cs typeface="Amazon Ember Light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1800" dirty="0"/>
                  <a:t>Continuously aggregate and prioritize findings. </a:t>
                </a:r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F8D383C-D268-DD40-9577-980536083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23707" y="1890442"/>
              <a:ext cx="856110" cy="812207"/>
            </a:xfrm>
            <a:prstGeom prst="rect">
              <a:avLst/>
            </a:prstGeom>
          </p:spPr>
        </p:pic>
      </p:grpSp>
      <p:pic>
        <p:nvPicPr>
          <p:cNvPr id="39" name="Picture 38">
            <a:hlinkClick r:id="" action="ppaction://noaction"/>
          </p:cNvPr>
          <p:cNvPicPr>
            <a:picLocks noChangeAspect="1"/>
          </p:cNvPicPr>
          <p:nvPr/>
        </p:nvPicPr>
        <p:blipFill>
          <a:blip r:embed="rId1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685" y="6284259"/>
            <a:ext cx="322731" cy="32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56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4AC3011-CB44-EE44-B2CE-B2675A810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09" y="541388"/>
            <a:ext cx="7421956" cy="726923"/>
          </a:xfrm>
        </p:spPr>
        <p:txBody>
          <a:bodyPr/>
          <a:lstStyle/>
          <a:p>
            <a:r>
              <a:rPr lang="en-US" sz="3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Security Hub insights</a:t>
            </a:r>
            <a:br>
              <a:rPr lang="en-US" sz="3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endParaRPr lang="en-US" sz="36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15" name="Picture 14">
            <a:hlinkClick r:id="" action="ppaction://noaction"/>
            <a:extLst>
              <a:ext uri="{FF2B5EF4-FFF2-40B4-BE49-F238E27FC236}">
                <a16:creationId xmlns:a16="http://schemas.microsoft.com/office/drawing/2014/main" id="{1794575F-EFCB-E148-8F17-09186708FB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685" y="6284259"/>
            <a:ext cx="322731" cy="322731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4320360-0BF5-CF45-8A36-3521BE2CE8D3}"/>
              </a:ext>
            </a:extLst>
          </p:cNvPr>
          <p:cNvSpPr txBox="1">
            <a:spLocks/>
          </p:cNvSpPr>
          <p:nvPr/>
        </p:nvSpPr>
        <p:spPr>
          <a:xfrm>
            <a:off x="602343" y="1268311"/>
            <a:ext cx="10753229" cy="250540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Security findings that are </a:t>
            </a:r>
            <a:r>
              <a:rPr lang="en-US" dirty="0">
                <a:solidFill>
                  <a:srgbClr val="FF9300"/>
                </a:solidFill>
              </a:rPr>
              <a:t>correlated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grouped for prioritization</a:t>
            </a:r>
          </a:p>
          <a:p>
            <a:pPr marL="1001159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More than </a:t>
            </a:r>
            <a:r>
              <a:rPr lang="en-US" dirty="0">
                <a:solidFill>
                  <a:srgbClr val="FF9300"/>
                </a:solidFill>
              </a:rPr>
              <a:t>20 pre-built insights </a:t>
            </a:r>
            <a:r>
              <a:rPr lang="en-US" dirty="0">
                <a:solidFill>
                  <a:schemeClr val="tx1"/>
                </a:solidFill>
              </a:rPr>
              <a:t>provided by AWS and AWS partners</a:t>
            </a:r>
          </a:p>
          <a:p>
            <a:pPr marL="1001159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Ability to </a:t>
            </a:r>
            <a:r>
              <a:rPr lang="en-US" dirty="0">
                <a:solidFill>
                  <a:srgbClr val="FF9300"/>
                </a:solidFill>
              </a:rPr>
              <a:t>create your own </a:t>
            </a:r>
            <a:r>
              <a:rPr lang="en-US" dirty="0">
                <a:solidFill>
                  <a:schemeClr val="tx1"/>
                </a:solidFill>
              </a:rPr>
              <a:t>insights</a:t>
            </a:r>
          </a:p>
          <a:p>
            <a:pPr marL="1001159" indent="-38099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9300"/>
                </a:solidFill>
              </a:rPr>
              <a:t>Dashboard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provides visibility into the top security findings</a:t>
            </a:r>
          </a:p>
          <a:p>
            <a:pPr marL="1001159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Additional </a:t>
            </a:r>
            <a:r>
              <a:rPr lang="en-US" dirty="0">
                <a:solidFill>
                  <a:srgbClr val="FF9300"/>
                </a:solidFill>
              </a:rPr>
              <a:t>details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for each finding is available for review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   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7CE883-5DAF-BE47-9D46-686FDA14A3BD}"/>
              </a:ext>
            </a:extLst>
          </p:cNvPr>
          <p:cNvGrpSpPr/>
          <p:nvPr/>
        </p:nvGrpSpPr>
        <p:grpSpPr>
          <a:xfrm>
            <a:off x="1172310" y="4147074"/>
            <a:ext cx="3227773" cy="1011080"/>
            <a:chOff x="288758" y="5204371"/>
            <a:chExt cx="3722078" cy="960245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8B797234-48D2-A945-8EF0-0199B4A1699A}"/>
                </a:ext>
              </a:extLst>
            </p:cNvPr>
            <p:cNvSpPr/>
            <p:nvPr/>
          </p:nvSpPr>
          <p:spPr>
            <a:xfrm>
              <a:off x="288758" y="5204371"/>
              <a:ext cx="3722078" cy="960245"/>
            </a:xfrm>
            <a:prstGeom prst="roundRect">
              <a:avLst/>
            </a:prstGeom>
            <a:solidFill>
              <a:srgbClr val="FBFBF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C14580-DB96-804E-AFE3-96723D5658A8}"/>
                </a:ext>
              </a:extLst>
            </p:cNvPr>
            <p:cNvSpPr txBox="1"/>
            <p:nvPr/>
          </p:nvSpPr>
          <p:spPr>
            <a:xfrm>
              <a:off x="321000" y="5364719"/>
              <a:ext cx="3654665" cy="633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867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EC2 instances that have </a:t>
              </a:r>
            </a:p>
            <a:p>
              <a:pPr algn="ctr"/>
              <a:r>
                <a:rPr lang="en-US" sz="1867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missing security patches</a:t>
              </a:r>
              <a:endPara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D5E357-D1A1-7145-9169-066750D7D092}"/>
              </a:ext>
            </a:extLst>
          </p:cNvPr>
          <p:cNvGrpSpPr/>
          <p:nvPr/>
        </p:nvGrpSpPr>
        <p:grpSpPr>
          <a:xfrm>
            <a:off x="4489283" y="4147073"/>
            <a:ext cx="3227773" cy="1011079"/>
            <a:chOff x="4180820" y="5204371"/>
            <a:chExt cx="3722078" cy="960245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4670978-EF58-1742-99BC-F513B6C6DE7D}"/>
                </a:ext>
              </a:extLst>
            </p:cNvPr>
            <p:cNvSpPr/>
            <p:nvPr/>
          </p:nvSpPr>
          <p:spPr>
            <a:xfrm>
              <a:off x="4180820" y="5204371"/>
              <a:ext cx="3722078" cy="960245"/>
            </a:xfrm>
            <a:prstGeom prst="roundRect">
              <a:avLst/>
            </a:prstGeom>
            <a:solidFill>
              <a:srgbClr val="FBFBF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E17DF2-C24E-F343-B7E3-100B41DAFB4F}"/>
                </a:ext>
              </a:extLst>
            </p:cNvPr>
            <p:cNvSpPr txBox="1"/>
            <p:nvPr/>
          </p:nvSpPr>
          <p:spPr>
            <a:xfrm>
              <a:off x="4214526" y="5358275"/>
              <a:ext cx="3654665" cy="633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S3 buckets with stored credentials</a:t>
              </a:r>
              <a:endPara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9F3D35-8A97-3848-A18F-3782702B6ED2}"/>
              </a:ext>
            </a:extLst>
          </p:cNvPr>
          <p:cNvGrpSpPr/>
          <p:nvPr/>
        </p:nvGrpSpPr>
        <p:grpSpPr>
          <a:xfrm>
            <a:off x="7799865" y="4143006"/>
            <a:ext cx="3229043" cy="1011081"/>
            <a:chOff x="8072882" y="5204370"/>
            <a:chExt cx="3723542" cy="960245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96F49D5-D7CB-ED47-889E-08F24C669D06}"/>
                </a:ext>
              </a:extLst>
            </p:cNvPr>
            <p:cNvSpPr/>
            <p:nvPr/>
          </p:nvSpPr>
          <p:spPr>
            <a:xfrm>
              <a:off x="8072882" y="5204370"/>
              <a:ext cx="3722078" cy="960245"/>
            </a:xfrm>
            <a:prstGeom prst="roundRect">
              <a:avLst/>
            </a:prstGeom>
            <a:solidFill>
              <a:srgbClr val="FBFBF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AE9F61-363E-B74D-BCE6-8DCB19E5511C}"/>
                </a:ext>
              </a:extLst>
            </p:cNvPr>
            <p:cNvSpPr txBox="1"/>
            <p:nvPr/>
          </p:nvSpPr>
          <p:spPr>
            <a:xfrm>
              <a:off x="8072882" y="5358273"/>
              <a:ext cx="3723542" cy="6334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S3 buckets with public read and write permissions</a:t>
              </a:r>
              <a:endPara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27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B9FEA3-9F11-AE48-A6C8-3BF1D57F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Alert Triage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E82461E-CFE9-4840-ACC2-EFA14CE5855D}"/>
              </a:ext>
            </a:extLst>
          </p:cNvPr>
          <p:cNvSpPr/>
          <p:nvPr/>
        </p:nvSpPr>
        <p:spPr>
          <a:xfrm>
            <a:off x="4715267" y="3030114"/>
            <a:ext cx="543981" cy="37304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Amazon Ember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A65E85-207C-C04E-B2F4-EA73B8C22EA1}"/>
              </a:ext>
            </a:extLst>
          </p:cNvPr>
          <p:cNvSpPr/>
          <p:nvPr/>
        </p:nvSpPr>
        <p:spPr>
          <a:xfrm>
            <a:off x="3193799" y="1926341"/>
            <a:ext cx="15838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Security findings as custom events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8C1D44-142E-FA49-9E13-41E54B8C1D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206" y="2622990"/>
            <a:ext cx="737215" cy="1070815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E5DDDBC-9557-0849-A513-C4E20D509CBC}"/>
              </a:ext>
            </a:extLst>
          </p:cNvPr>
          <p:cNvSpPr/>
          <p:nvPr/>
        </p:nvSpPr>
        <p:spPr>
          <a:xfrm>
            <a:off x="2999907" y="3030114"/>
            <a:ext cx="543981" cy="373045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Amazon Ember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7CB444-693F-0C46-9C9F-734EF07D979A}"/>
              </a:ext>
            </a:extLst>
          </p:cNvPr>
          <p:cNvCxnSpPr>
            <a:cxnSpLocks/>
          </p:cNvCxnSpPr>
          <p:nvPr/>
        </p:nvCxnSpPr>
        <p:spPr>
          <a:xfrm flipV="1">
            <a:off x="6994471" y="2158513"/>
            <a:ext cx="1038295" cy="84523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E2607A-E276-9B45-AFC6-E49AA3284B25}"/>
              </a:ext>
            </a:extLst>
          </p:cNvPr>
          <p:cNvCxnSpPr>
            <a:cxnSpLocks/>
          </p:cNvCxnSpPr>
          <p:nvPr/>
        </p:nvCxnSpPr>
        <p:spPr>
          <a:xfrm>
            <a:off x="7012937" y="3508792"/>
            <a:ext cx="1101483" cy="6540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1BEA5-D062-CA4D-8AAF-6661E84ADF60}"/>
              </a:ext>
            </a:extLst>
          </p:cNvPr>
          <p:cNvSpPr/>
          <p:nvPr/>
        </p:nvSpPr>
        <p:spPr>
          <a:xfrm>
            <a:off x="9022322" y="2054962"/>
            <a:ext cx="2504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 Function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89203-D68B-AE40-928B-3A6B8A172C37}"/>
              </a:ext>
            </a:extLst>
          </p:cNvPr>
          <p:cNvSpPr/>
          <p:nvPr/>
        </p:nvSpPr>
        <p:spPr>
          <a:xfrm>
            <a:off x="9049010" y="1768526"/>
            <a:ext cx="17770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Status: 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Yellow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D32280-6DDF-E849-A865-8EE54B78DBDE}"/>
              </a:ext>
            </a:extLst>
          </p:cNvPr>
          <p:cNvSpPr/>
          <p:nvPr/>
        </p:nvSpPr>
        <p:spPr>
          <a:xfrm>
            <a:off x="9022322" y="2353153"/>
            <a:ext cx="2504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 Function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FB8C57-86E9-A54B-A3BC-4997CDCC0D9C}"/>
              </a:ext>
            </a:extLst>
          </p:cNvPr>
          <p:cNvSpPr/>
          <p:nvPr/>
        </p:nvSpPr>
        <p:spPr>
          <a:xfrm>
            <a:off x="9039906" y="2581638"/>
            <a:ext cx="2504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532B47-DCE6-D447-8B23-7A0A90A5815A}"/>
              </a:ext>
            </a:extLst>
          </p:cNvPr>
          <p:cNvSpPr/>
          <p:nvPr/>
        </p:nvSpPr>
        <p:spPr>
          <a:xfrm>
            <a:off x="9022322" y="4038185"/>
            <a:ext cx="25040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Notify SecOps team with Amazon SNS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6B6CF2-89CA-F447-B913-D395DC4F7313}"/>
              </a:ext>
            </a:extLst>
          </p:cNvPr>
          <p:cNvSpPr/>
          <p:nvPr/>
        </p:nvSpPr>
        <p:spPr>
          <a:xfrm>
            <a:off x="9022321" y="3735305"/>
            <a:ext cx="15015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Status: </a:t>
            </a:r>
            <a:r>
              <a:rPr lang="en-US" sz="1600" b="1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CCCB4EC-3FA4-6443-8912-1406E05103F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0294" y="153248"/>
            <a:ext cx="906925" cy="9069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C4C083-5381-EB4B-8AB2-A65798CE7AD7}"/>
              </a:ext>
            </a:extLst>
          </p:cNvPr>
          <p:cNvSpPr txBox="1"/>
          <p:nvPr/>
        </p:nvSpPr>
        <p:spPr>
          <a:xfrm>
            <a:off x="468857" y="3524003"/>
            <a:ext cx="230190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Security Hub 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4A85614-042B-D446-9F09-606517B5D1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4208" y="2546926"/>
            <a:ext cx="966375" cy="9663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D2E38A9-F709-964C-9FAD-125B5D7E7EE9}"/>
              </a:ext>
            </a:extLst>
          </p:cNvPr>
          <p:cNvSpPr txBox="1"/>
          <p:nvPr/>
        </p:nvSpPr>
        <p:spPr>
          <a:xfrm>
            <a:off x="5163692" y="310148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CloudWatch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52B75EC2-24A9-1D41-96C5-7B5876C229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9044" y="2353153"/>
            <a:ext cx="711200" cy="711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766685C-D9AA-EA49-AEEC-33CABD6279C9}"/>
              </a:ext>
            </a:extLst>
          </p:cNvPr>
          <p:cNvSpPr txBox="1"/>
          <p:nvPr/>
        </p:nvSpPr>
        <p:spPr>
          <a:xfrm>
            <a:off x="5120603" y="4302759"/>
            <a:ext cx="1212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Events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642D7E0-398A-3A4B-BAA8-E97F14707F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1799" y="3768268"/>
            <a:ext cx="469900" cy="4699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B556C0C-1253-0345-B071-7AD95C902B85}"/>
              </a:ext>
            </a:extLst>
          </p:cNvPr>
          <p:cNvSpPr txBox="1"/>
          <p:nvPr/>
        </p:nvSpPr>
        <p:spPr>
          <a:xfrm>
            <a:off x="6128221" y="4301803"/>
            <a:ext cx="1212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Rule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F4190A2-900B-9644-ACB3-FFE48177B7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9417" y="3799460"/>
            <a:ext cx="469900" cy="4699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633DDAB-D7D7-2948-B15D-25E410785EAE}"/>
              </a:ext>
            </a:extLst>
          </p:cNvPr>
          <p:cNvSpPr txBox="1"/>
          <p:nvPr/>
        </p:nvSpPr>
        <p:spPr>
          <a:xfrm>
            <a:off x="7531352" y="4622534"/>
            <a:ext cx="221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Simple Notification Service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E65AFA60-7600-7046-B606-E08DC6B8C6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90879" y="3927565"/>
            <a:ext cx="711200" cy="7112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F7B62FE-8438-3443-82B9-071C055A675D}"/>
              </a:ext>
            </a:extLst>
          </p:cNvPr>
          <p:cNvSpPr txBox="1"/>
          <p:nvPr/>
        </p:nvSpPr>
        <p:spPr>
          <a:xfrm>
            <a:off x="7424329" y="2691429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Lambda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7A60033-58D0-2D46-812A-4CC054CEED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19681" y="1980229"/>
            <a:ext cx="711200" cy="711200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FD9A0DF9-4A5E-BD46-A18C-0785DB6ED8CA}"/>
              </a:ext>
            </a:extLst>
          </p:cNvPr>
          <p:cNvSpPr txBox="1">
            <a:spLocks/>
          </p:cNvSpPr>
          <p:nvPr/>
        </p:nvSpPr>
        <p:spPr>
          <a:xfrm>
            <a:off x="322260" y="5522560"/>
            <a:ext cx="116967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Customizable response and remediation actions</a:t>
            </a: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293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B9FEA3-9F11-AE48-A6C8-3BF1D57F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Compliance Scans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AF90E8-4C37-7C4A-BCD5-CA86BDBF2A4A}"/>
              </a:ext>
            </a:extLst>
          </p:cNvPr>
          <p:cNvCxnSpPr>
            <a:cxnSpLocks/>
          </p:cNvCxnSpPr>
          <p:nvPr/>
        </p:nvCxnSpPr>
        <p:spPr>
          <a:xfrm flipH="1">
            <a:off x="3022610" y="2998330"/>
            <a:ext cx="2333380" cy="1057393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8836E5-BB7A-7B4F-8A03-B239FC2147D4}"/>
              </a:ext>
            </a:extLst>
          </p:cNvPr>
          <p:cNvCxnSpPr>
            <a:cxnSpLocks/>
          </p:cNvCxnSpPr>
          <p:nvPr/>
        </p:nvCxnSpPr>
        <p:spPr>
          <a:xfrm flipH="1" flipV="1">
            <a:off x="3022610" y="4768310"/>
            <a:ext cx="6167372" cy="1939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FCDD67-639D-DB45-A4E0-2BE74ABEC459}"/>
              </a:ext>
            </a:extLst>
          </p:cNvPr>
          <p:cNvGrpSpPr/>
          <p:nvPr/>
        </p:nvGrpSpPr>
        <p:grpSpPr>
          <a:xfrm>
            <a:off x="1837631" y="2285743"/>
            <a:ext cx="2624419" cy="1077218"/>
            <a:chOff x="3272610" y="500309"/>
            <a:chExt cx="2624418" cy="107721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8AEC12-71BA-EB43-B47C-69F0ED823CBD}"/>
                </a:ext>
              </a:extLst>
            </p:cNvPr>
            <p:cNvSpPr/>
            <p:nvPr/>
          </p:nvSpPr>
          <p:spPr>
            <a:xfrm>
              <a:off x="3707346" y="500309"/>
              <a:ext cx="218968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An ACL configuration change is discovered by Security Hub – </a:t>
              </a:r>
            </a:p>
            <a:p>
              <a:pPr algn="ctr"/>
              <a:r>
                <a: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bucket set to </a:t>
              </a:r>
              <a:r>
                <a:rPr lang="en-US" sz="1600" i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public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FF65BD6-6EB0-0A40-B44A-5A2A2ACF1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72610" y="885474"/>
              <a:ext cx="405965" cy="405965"/>
            </a:xfrm>
            <a:prstGeom prst="ellipse">
              <a:avLst/>
            </a:prstGeom>
            <a:solidFill>
              <a:schemeClr val="accent2"/>
            </a:solidFill>
            <a:ln w="63500" cap="flat" cmpd="dbl">
              <a:solidFill>
                <a:schemeClr val="bg1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1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0BD96A-FBD7-AB4C-9A59-F437EC4D9DEE}"/>
              </a:ext>
            </a:extLst>
          </p:cNvPr>
          <p:cNvCxnSpPr>
            <a:cxnSpLocks/>
          </p:cNvCxnSpPr>
          <p:nvPr/>
        </p:nvCxnSpPr>
        <p:spPr>
          <a:xfrm flipH="1" flipV="1">
            <a:off x="6972267" y="3023193"/>
            <a:ext cx="2101395" cy="1234745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15C5A1-DC8A-7847-A764-66FEB7A516D2}"/>
              </a:ext>
            </a:extLst>
          </p:cNvPr>
          <p:cNvGrpSpPr/>
          <p:nvPr/>
        </p:nvGrpSpPr>
        <p:grpSpPr>
          <a:xfrm>
            <a:off x="5238165" y="4844718"/>
            <a:ext cx="2226008" cy="830997"/>
            <a:chOff x="6007294" y="4249783"/>
            <a:chExt cx="2226008" cy="83099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8FBBAC-F7D1-304A-83FE-A93E84773C5E}"/>
                </a:ext>
              </a:extLst>
            </p:cNvPr>
            <p:cNvSpPr/>
            <p:nvPr/>
          </p:nvSpPr>
          <p:spPr>
            <a:xfrm>
              <a:off x="6007294" y="4249783"/>
              <a:ext cx="178211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Lambda function sets bucket ACL back to </a:t>
              </a:r>
              <a:r>
                <a:rPr lang="en-US" sz="1600" i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private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173043-2415-3847-B1E4-25BB04F40E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3550" y="4476580"/>
              <a:ext cx="459752" cy="459752"/>
            </a:xfrm>
            <a:prstGeom prst="ellipse">
              <a:avLst/>
            </a:prstGeom>
            <a:solidFill>
              <a:schemeClr val="accent2"/>
            </a:solidFill>
            <a:ln w="63500" cap="flat" cmpd="dbl">
              <a:solidFill>
                <a:schemeClr val="bg1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3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864254-EE6F-8149-B2D1-C54B1059C494}"/>
              </a:ext>
            </a:extLst>
          </p:cNvPr>
          <p:cNvGrpSpPr/>
          <p:nvPr/>
        </p:nvGrpSpPr>
        <p:grpSpPr>
          <a:xfrm>
            <a:off x="8202489" y="2851065"/>
            <a:ext cx="2672083" cy="584775"/>
            <a:chOff x="8202490" y="2851069"/>
            <a:chExt cx="2672082" cy="58477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A5554C0-CF0A-7E4D-A3C3-F180381E5D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02490" y="2931352"/>
              <a:ext cx="424211" cy="424211"/>
            </a:xfrm>
            <a:prstGeom prst="ellipse">
              <a:avLst/>
            </a:prstGeom>
            <a:solidFill>
              <a:schemeClr val="accent2"/>
            </a:solidFill>
            <a:ln w="63500" cap="flat" cmpd="dbl">
              <a:solidFill>
                <a:schemeClr val="bg1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C2ED37-783B-F540-8283-CFB286DE6D9B}"/>
                </a:ext>
              </a:extLst>
            </p:cNvPr>
            <p:cNvSpPr/>
            <p:nvPr/>
          </p:nvSpPr>
          <p:spPr>
            <a:xfrm>
              <a:off x="8687041" y="2851069"/>
              <a:ext cx="218753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Security Hub invokes Lambda function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36BE4CD-B93C-7445-AB1F-DC20F8A27A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0294" y="153248"/>
            <a:ext cx="906925" cy="9069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190BA6-F5B3-5B4B-82C0-C6BBDA967755}"/>
              </a:ext>
            </a:extLst>
          </p:cNvPr>
          <p:cNvSpPr txBox="1"/>
          <p:nvPr/>
        </p:nvSpPr>
        <p:spPr>
          <a:xfrm>
            <a:off x="9073662" y="506098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Lambda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79ADC7B-7D6D-CF4C-B74D-BD9827C4D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9014" y="4349783"/>
            <a:ext cx="711200" cy="7112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99FE104-ACD6-EF46-9AF5-092AC2C7C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16767" y="4146785"/>
            <a:ext cx="711200" cy="711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A796A2-5C33-AD48-AE8D-A597EDD8EFDD}"/>
              </a:ext>
            </a:extLst>
          </p:cNvPr>
          <p:cNvSpPr txBox="1"/>
          <p:nvPr/>
        </p:nvSpPr>
        <p:spPr>
          <a:xfrm>
            <a:off x="1121415" y="4857985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Simple Storage Service (S3)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F017B5-E097-4E4A-A2F8-D648EA8E9F66}"/>
              </a:ext>
            </a:extLst>
          </p:cNvPr>
          <p:cNvSpPr txBox="1"/>
          <p:nvPr/>
        </p:nvSpPr>
        <p:spPr>
          <a:xfrm>
            <a:off x="5025871" y="2706309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Security Hub 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C169BFD-7878-2B46-8EEA-9ED6497E93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21223" y="1984407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AWS Colors">
      <a:dk1>
        <a:srgbClr val="232F3D"/>
      </a:dk1>
      <a:lt1>
        <a:srgbClr val="FAFAFA"/>
      </a:lt1>
      <a:dk2>
        <a:srgbClr val="535B63"/>
      </a:dk2>
      <a:lt2>
        <a:srgbClr val="E5ECEF"/>
      </a:lt2>
      <a:accent1>
        <a:srgbClr val="FF9900"/>
      </a:accent1>
      <a:accent2>
        <a:srgbClr val="F0623D"/>
      </a:accent2>
      <a:accent3>
        <a:srgbClr val="007CBC"/>
      </a:accent3>
      <a:accent4>
        <a:srgbClr val="00A0C8"/>
      </a:accent4>
      <a:accent5>
        <a:srgbClr val="1D8900"/>
      </a:accent5>
      <a:accent6>
        <a:srgbClr val="69AE35"/>
      </a:accent6>
      <a:hlink>
        <a:srgbClr val="007CBC"/>
      </a:hlink>
      <a:folHlink>
        <a:srgbClr val="007CB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2"/>
          </a:solidFill>
        </a:ln>
      </a:spPr>
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545B64"/>
          </a:solidFill>
          <a:headEnd type="none" w="med" len="sm"/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32699</TotalTime>
  <Words>642</Words>
  <Application>Microsoft Macintosh PowerPoint</Application>
  <PresentationFormat>Widescreen</PresentationFormat>
  <Paragraphs>168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Amazon Ember</vt:lpstr>
      <vt:lpstr>Amazon Ember Light</vt:lpstr>
      <vt:lpstr>Amazon Ember Regular</vt:lpstr>
      <vt:lpstr>Arial</vt:lpstr>
      <vt:lpstr>Calibri</vt:lpstr>
      <vt:lpstr>Helvetica Neue</vt:lpstr>
      <vt:lpstr>Office Theme</vt:lpstr>
      <vt:lpstr>1_Office Theme</vt:lpstr>
      <vt:lpstr>2_Office Theme</vt:lpstr>
      <vt:lpstr>AWS Shared Responsibility Model</vt:lpstr>
      <vt:lpstr>SSA Design and Deployment</vt:lpstr>
      <vt:lpstr>Validation</vt:lpstr>
      <vt:lpstr>AWS Security Hub Overview</vt:lpstr>
      <vt:lpstr>AWS Security Hub Benefits</vt:lpstr>
      <vt:lpstr>AWS Security Hub workflow</vt:lpstr>
      <vt:lpstr>AWS Security Hub insights </vt:lpstr>
      <vt:lpstr>Use Case: Alert Triage</vt:lpstr>
      <vt:lpstr>Use Case: Compliance Scans</vt:lpstr>
      <vt:lpstr>AWS Shield: DDoS protection </vt:lpstr>
      <vt:lpstr>AWS WAF: L7 protection </vt:lpstr>
      <vt:lpstr>AWS WAF: Component</vt:lpstr>
      <vt:lpstr>AWS Certificate Manager</vt:lpstr>
      <vt:lpstr>ACM Lifecycle Management</vt:lpstr>
      <vt:lpstr>ACM: Public vs. Private CA</vt:lpstr>
      <vt:lpstr>PowerPoint Presentation</vt:lpstr>
      <vt:lpstr>AWS Security Services Overview</vt:lpstr>
      <vt:lpstr>Core logging services</vt:lpstr>
      <vt:lpstr>Cyber Data Lake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David Zhou</cp:lastModifiedBy>
  <cp:revision>543</cp:revision>
  <cp:lastPrinted>2019-01-03T20:59:05Z</cp:lastPrinted>
  <dcterms:created xsi:type="dcterms:W3CDTF">2018-09-14T20:21:45Z</dcterms:created>
  <dcterms:modified xsi:type="dcterms:W3CDTF">2022-10-31T05:38:22Z</dcterms:modified>
</cp:coreProperties>
</file>